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536" r:id="rId2"/>
    <p:sldId id="539" r:id="rId3"/>
    <p:sldId id="540" r:id="rId4"/>
    <p:sldId id="542" r:id="rId5"/>
    <p:sldId id="543" r:id="rId6"/>
    <p:sldId id="260" r:id="rId7"/>
    <p:sldId id="561" r:id="rId8"/>
    <p:sldId id="545" r:id="rId9"/>
    <p:sldId id="546" r:id="rId10"/>
    <p:sldId id="547" r:id="rId11"/>
    <p:sldId id="548" r:id="rId12"/>
    <p:sldId id="549" r:id="rId13"/>
    <p:sldId id="550" r:id="rId14"/>
    <p:sldId id="557" r:id="rId15"/>
    <p:sldId id="551" r:id="rId16"/>
    <p:sldId id="552" r:id="rId17"/>
    <p:sldId id="554" r:id="rId18"/>
    <p:sldId id="555" r:id="rId19"/>
    <p:sldId id="562" r:id="rId20"/>
    <p:sldId id="558" r:id="rId21"/>
    <p:sldId id="544" r:id="rId22"/>
    <p:sldId id="563" r:id="rId23"/>
    <p:sldId id="560"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4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17"/>
    <p:restoredTop sz="94674"/>
  </p:normalViewPr>
  <p:slideViewPr>
    <p:cSldViewPr snapToGrid="0" showGuides="1">
      <p:cViewPr varScale="1">
        <p:scale>
          <a:sx n="124" d="100"/>
          <a:sy n="124" d="100"/>
        </p:scale>
        <p:origin x="912"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B99C62-4251-45DE-83D9-739E4BBFBF4D}"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6A8D9-13DC-4CED-91FF-D63A28BB3724}" type="slidenum">
              <a:rPr lang="zh-CN" altLang="en-US" smtClean="0"/>
              <a:t>‹#›</a:t>
            </a:fld>
            <a:endParaRPr lang="zh-CN" altLang="en-US"/>
          </a:p>
        </p:txBody>
      </p:sp>
    </p:spTree>
    <p:extLst>
      <p:ext uri="{BB962C8B-B14F-4D97-AF65-F5344CB8AC3E}">
        <p14:creationId xmlns:p14="http://schemas.microsoft.com/office/powerpoint/2010/main" val="2963480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1</a:t>
            </a:fld>
            <a:endParaRPr lang="zh-CN" altLang="en-US"/>
          </a:p>
        </p:txBody>
      </p:sp>
    </p:spTree>
    <p:extLst>
      <p:ext uri="{BB962C8B-B14F-4D97-AF65-F5344CB8AC3E}">
        <p14:creationId xmlns:p14="http://schemas.microsoft.com/office/powerpoint/2010/main" val="328939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a:t>
            </a:fld>
            <a:endParaRPr lang="zh-CN" altLang="en-US"/>
          </a:p>
        </p:txBody>
      </p:sp>
    </p:spTree>
    <p:extLst>
      <p:ext uri="{BB962C8B-B14F-4D97-AF65-F5344CB8AC3E}">
        <p14:creationId xmlns:p14="http://schemas.microsoft.com/office/powerpoint/2010/main" val="303276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3</a:t>
            </a:fld>
            <a:endParaRPr lang="zh-CN" altLang="en-US"/>
          </a:p>
        </p:txBody>
      </p:sp>
    </p:spTree>
    <p:extLst>
      <p:ext uri="{BB962C8B-B14F-4D97-AF65-F5344CB8AC3E}">
        <p14:creationId xmlns:p14="http://schemas.microsoft.com/office/powerpoint/2010/main" val="175058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5</a:t>
            </a:fld>
            <a:endParaRPr lang="zh-CN" altLang="en-US"/>
          </a:p>
        </p:txBody>
      </p:sp>
    </p:spTree>
    <p:extLst>
      <p:ext uri="{BB962C8B-B14F-4D97-AF65-F5344CB8AC3E}">
        <p14:creationId xmlns:p14="http://schemas.microsoft.com/office/powerpoint/2010/main" val="885509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5AEEDF-9156-4BAF-90D3-04BFDE515F6A}" type="slidenum">
              <a:rPr lang="zh-CN" altLang="en-US" smtClean="0"/>
              <a:t>6</a:t>
            </a:fld>
            <a:endParaRPr lang="zh-CN" altLang="en-US"/>
          </a:p>
        </p:txBody>
      </p:sp>
    </p:spTree>
    <p:extLst>
      <p:ext uri="{BB962C8B-B14F-4D97-AF65-F5344CB8AC3E}">
        <p14:creationId xmlns:p14="http://schemas.microsoft.com/office/powerpoint/2010/main" val="10521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7</a:t>
            </a:fld>
            <a:endParaRPr lang="zh-CN" altLang="en-US"/>
          </a:p>
        </p:txBody>
      </p:sp>
    </p:spTree>
    <p:extLst>
      <p:ext uri="{BB962C8B-B14F-4D97-AF65-F5344CB8AC3E}">
        <p14:creationId xmlns:p14="http://schemas.microsoft.com/office/powerpoint/2010/main" val="300833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21</a:t>
            </a:fld>
            <a:endParaRPr lang="zh-CN" altLang="en-US"/>
          </a:p>
        </p:txBody>
      </p:sp>
    </p:spTree>
    <p:extLst>
      <p:ext uri="{BB962C8B-B14F-4D97-AF65-F5344CB8AC3E}">
        <p14:creationId xmlns:p14="http://schemas.microsoft.com/office/powerpoint/2010/main" val="485791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pPr/>
              <a:t>23</a:t>
            </a:fld>
            <a:endParaRPr lang="zh-CN" altLang="en-US"/>
          </a:p>
        </p:txBody>
      </p:sp>
    </p:spTree>
    <p:extLst>
      <p:ext uri="{BB962C8B-B14F-4D97-AF65-F5344CB8AC3E}">
        <p14:creationId xmlns:p14="http://schemas.microsoft.com/office/powerpoint/2010/main" val="1664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79620"/>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23" name="Picture Placeholder 22"/>
          <p:cNvSpPr>
            <a:spLocks noGrp="1"/>
          </p:cNvSpPr>
          <p:nvPr>
            <p:ph type="pic" sz="quarter" idx="10"/>
          </p:nvPr>
        </p:nvSpPr>
        <p:spPr>
          <a:xfrm>
            <a:off x="0" y="0"/>
            <a:ext cx="12192000" cy="6858000"/>
          </a:xfrm>
          <a:prstGeom prst="rect">
            <a:avLst/>
          </a:prstGeom>
        </p:spPr>
        <p:txBody>
          <a:bodyPr/>
          <a:lstStyle/>
          <a:p>
            <a:endParaRPr lang="en-US" dirty="0"/>
          </a:p>
        </p:txBody>
      </p:sp>
    </p:spTree>
    <p:extLst>
      <p:ext uri="{BB962C8B-B14F-4D97-AF65-F5344CB8AC3E}">
        <p14:creationId xmlns:p14="http://schemas.microsoft.com/office/powerpoint/2010/main" val="1334671281"/>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自定义版式">
    <p:bg>
      <p:bgPr>
        <a:pattFill prst="ltHorz">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975552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470241"/>
      </p:ext>
    </p:extLst>
  </p:cSld>
  <p:clrMap bg1="lt1" tx1="dk1" bg2="lt2" tx2="dk2" accent1="accent1" accent2="accent2" accent3="accent3" accent4="accent4" accent5="accent5" accent6="accent6" hlink="hlink" folHlink="folHlink"/>
  <p:sldLayoutIdLst>
    <p:sldLayoutId id="2147483662" r:id="rId1"/>
    <p:sldLayoutId id="2147483678" r:id="rId2"/>
    <p:sldLayoutId id="2147483681" r:id="rId3"/>
  </p:sldLayoutIdLst>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652035" y="3686041"/>
            <a:ext cx="5592559" cy="381195"/>
          </a:xfrm>
          <a:prstGeom prst="rect">
            <a:avLst/>
          </a:prstGeom>
          <a:noFill/>
        </p:spPr>
        <p:txBody>
          <a:bodyPr wrap="square" rtlCol="0">
            <a:spAutoFit/>
          </a:bodyPr>
          <a:lstStyle/>
          <a:p>
            <a:pPr>
              <a:lnSpc>
                <a:spcPct val="130000"/>
              </a:lnSpc>
            </a:pPr>
            <a:r>
              <a:rPr lang="en-US" altLang="zh-CN" sz="1600" dirty="0">
                <a:solidFill>
                  <a:schemeClr val="tx2">
                    <a:lumMod val="85000"/>
                    <a:lumOff val="15000"/>
                  </a:schemeClr>
                </a:solidFill>
                <a:latin typeface="微软雅黑" panose="020B0503020204020204" pitchFamily="34" charset="-122"/>
                <a:ea typeface="微软雅黑" panose="020B0503020204020204" pitchFamily="34" charset="-122"/>
              </a:rPr>
              <a:t>Data desensitization solution</a:t>
            </a:r>
            <a:endParaRPr lang="zh-CN" altLang="en-US" sz="1600" dirty="0">
              <a:solidFill>
                <a:schemeClr val="tx2">
                  <a:lumMod val="85000"/>
                  <a:lumOff val="15000"/>
                </a:schemeClr>
              </a:solidFill>
              <a:latin typeface="微软雅黑" panose="020B0503020204020204" pitchFamily="34" charset="-122"/>
              <a:ea typeface="微软雅黑" panose="020B0503020204020204" pitchFamily="34" charset="-122"/>
            </a:endParaRPr>
          </a:p>
        </p:txBody>
      </p:sp>
      <p:sp>
        <p:nvSpPr>
          <p:cNvPr id="34" name="TextBox 103"/>
          <p:cNvSpPr txBox="1"/>
          <p:nvPr/>
        </p:nvSpPr>
        <p:spPr>
          <a:xfrm>
            <a:off x="5681066" y="4263934"/>
            <a:ext cx="4099167" cy="379640"/>
          </a:xfrm>
          <a:prstGeom prst="rect">
            <a:avLst/>
          </a:prstGeom>
          <a:noFill/>
        </p:spPr>
        <p:txBody>
          <a:bodyPr wrap="none" lIns="91424" tIns="45712" rIns="91424" bIns="45712" rtlCol="0">
            <a:spAutoFit/>
          </a:bodyPr>
          <a:lstStyle/>
          <a:p>
            <a:pPr defTabSz="914224">
              <a:buClr>
                <a:srgbClr val="5B9BD5"/>
              </a:buClr>
            </a:pPr>
            <a:r>
              <a:rPr lang="zh-CN" altLang="en-US" sz="1867" dirty="0">
                <a:solidFill>
                  <a:schemeClr val="tx2">
                    <a:lumMod val="85000"/>
                    <a:lumOff val="15000"/>
                  </a:schemeClr>
                </a:solidFill>
                <a:latin typeface="微软雅黑" pitchFamily="34" charset="-122"/>
                <a:ea typeface="微软雅黑" pitchFamily="34" charset="-122"/>
              </a:rPr>
              <a:t>宣讲人：徐阳辉    时间：</a:t>
            </a:r>
            <a:r>
              <a:rPr lang="en-US" altLang="zh-CN" sz="1867" dirty="0">
                <a:solidFill>
                  <a:schemeClr val="tx2">
                    <a:lumMod val="85000"/>
                    <a:lumOff val="15000"/>
                  </a:schemeClr>
                </a:solidFill>
                <a:latin typeface="微软雅黑" pitchFamily="34" charset="-122"/>
                <a:ea typeface="微软雅黑" pitchFamily="34" charset="-122"/>
              </a:rPr>
              <a:t>2022.04.07</a:t>
            </a:r>
          </a:p>
        </p:txBody>
      </p:sp>
      <p:sp>
        <p:nvSpPr>
          <p:cNvPr id="52" name="任意多边形 51"/>
          <p:cNvSpPr/>
          <p:nvPr/>
        </p:nvSpPr>
        <p:spPr>
          <a:xfrm flipH="1">
            <a:off x="-3" y="-1"/>
            <a:ext cx="6604004" cy="6858001"/>
          </a:xfrm>
          <a:custGeom>
            <a:avLst/>
            <a:gdLst>
              <a:gd name="connsiteX0" fmla="*/ 1609308 w 4303383"/>
              <a:gd name="connsiteY0" fmla="*/ 0 h 5143500"/>
              <a:gd name="connsiteX1" fmla="*/ 4303383 w 4303383"/>
              <a:gd name="connsiteY1" fmla="*/ 0 h 5143500"/>
              <a:gd name="connsiteX2" fmla="*/ 4303383 w 4303383"/>
              <a:gd name="connsiteY2" fmla="*/ 5143500 h 5143500"/>
              <a:gd name="connsiteX3" fmla="*/ 0 w 4303383"/>
              <a:gd name="connsiteY3" fmla="*/ 5143500 h 5143500"/>
              <a:gd name="connsiteX4" fmla="*/ 56940 w 4303383"/>
              <a:gd name="connsiteY4" fmla="*/ 5103009 h 5143500"/>
              <a:gd name="connsiteX5" fmla="*/ 1864984 w 4303383"/>
              <a:gd name="connsiteY5" fmla="*/ 1496070 h 5143500"/>
              <a:gd name="connsiteX6" fmla="*/ 1662621 w 4303383"/>
              <a:gd name="connsiteY6" fmla="*/ 1575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3383" h="5143500">
                <a:moveTo>
                  <a:pt x="1609308" y="0"/>
                </a:moveTo>
                <a:lnTo>
                  <a:pt x="4303383" y="0"/>
                </a:lnTo>
                <a:lnTo>
                  <a:pt x="4303383" y="5143500"/>
                </a:lnTo>
                <a:lnTo>
                  <a:pt x="0" y="5143500"/>
                </a:lnTo>
                <a:lnTo>
                  <a:pt x="56940" y="5103009"/>
                </a:lnTo>
                <a:cubicBezTo>
                  <a:pt x="1154534" y="4282168"/>
                  <a:pt x="1864984" y="2972086"/>
                  <a:pt x="1864984" y="1496070"/>
                </a:cubicBezTo>
                <a:cubicBezTo>
                  <a:pt x="1864984" y="1029960"/>
                  <a:pt x="1794136" y="580397"/>
                  <a:pt x="1662621" y="157563"/>
                </a:cubicBez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flipH="1">
            <a:off x="-3" y="2"/>
            <a:ext cx="5080003"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grpSp>
        <p:nvGrpSpPr>
          <p:cNvPr id="3" name="组合 2"/>
          <p:cNvGrpSpPr/>
          <p:nvPr/>
        </p:nvGrpSpPr>
        <p:grpSpPr>
          <a:xfrm flipH="1" flipV="1">
            <a:off x="9245600" y="4088573"/>
            <a:ext cx="2946400" cy="2769427"/>
            <a:chOff x="-7372" y="0"/>
            <a:chExt cx="1531374" cy="1096795"/>
          </a:xfrm>
        </p:grpSpPr>
        <p:sp>
          <p:nvSpPr>
            <p:cNvPr id="55" name="任意多边形 54"/>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任意多边形 53"/>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椭圆 13"/>
          <p:cNvSpPr/>
          <p:nvPr/>
        </p:nvSpPr>
        <p:spPr>
          <a:xfrm>
            <a:off x="820058" y="1600201"/>
            <a:ext cx="3733975" cy="3733975"/>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27242" y="2221682"/>
            <a:ext cx="2643237" cy="2755569"/>
          </a:xfrm>
          <a:prstGeom prst="rect">
            <a:avLst/>
          </a:prstGeom>
        </p:spPr>
      </p:pic>
      <p:grpSp>
        <p:nvGrpSpPr>
          <p:cNvPr id="25" name="组合 24"/>
          <p:cNvGrpSpPr/>
          <p:nvPr/>
        </p:nvGrpSpPr>
        <p:grpSpPr>
          <a:xfrm>
            <a:off x="5652035" y="3095175"/>
            <a:ext cx="6539964" cy="441895"/>
            <a:chOff x="4343399" y="2357350"/>
            <a:chExt cx="4904973" cy="331421"/>
          </a:xfrm>
        </p:grpSpPr>
        <p:sp>
          <p:nvSpPr>
            <p:cNvPr id="22" name="矩形 21"/>
            <p:cNvSpPr/>
            <p:nvPr/>
          </p:nvSpPr>
          <p:spPr>
            <a:xfrm>
              <a:off x="4343399" y="2357350"/>
              <a:ext cx="4904973" cy="3314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65172" y="2363824"/>
              <a:ext cx="4050561" cy="315423"/>
            </a:xfrm>
            <a:prstGeom prst="rect">
              <a:avLst/>
            </a:prstGeom>
          </p:spPr>
          <p:txBody>
            <a:bodyPr wrap="square">
              <a:spAutoFit/>
            </a:bodyPr>
            <a:lstStyle/>
            <a:p>
              <a:r>
                <a:rPr lang="zh-CN" altLang="en-US" sz="2133" spc="1867" dirty="0">
                  <a:solidFill>
                    <a:schemeClr val="bg1"/>
                  </a:solidFill>
                  <a:latin typeface="微软雅黑" panose="020B0503020204020204" pitchFamily="34" charset="-122"/>
                  <a:ea typeface="微软雅黑" panose="020B0503020204020204" pitchFamily="34" charset="-122"/>
                </a:rPr>
                <a:t>数据脱敏解决方案</a:t>
              </a:r>
            </a:p>
          </p:txBody>
        </p:sp>
      </p:grpSp>
      <p:pic>
        <p:nvPicPr>
          <p:cNvPr id="4" name="mp3-5b9bc55fc04c968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8752" y="7299096"/>
            <a:ext cx="812800" cy="812800"/>
          </a:xfrm>
          <a:prstGeom prst="rect">
            <a:avLst/>
          </a:prstGeom>
        </p:spPr>
      </p:pic>
      <p:grpSp>
        <p:nvGrpSpPr>
          <p:cNvPr id="11" name="组合 10"/>
          <p:cNvGrpSpPr/>
          <p:nvPr/>
        </p:nvGrpSpPr>
        <p:grpSpPr>
          <a:xfrm>
            <a:off x="7084329" y="0"/>
            <a:ext cx="1015644" cy="1695669"/>
            <a:chOff x="5370107" y="0"/>
            <a:chExt cx="694362" cy="1159272"/>
          </a:xfrm>
        </p:grpSpPr>
        <p:sp>
          <p:nvSpPr>
            <p:cNvPr id="20" name="任意多边形 19"/>
            <p:cNvSpPr/>
            <p:nvPr/>
          </p:nvSpPr>
          <p:spPr>
            <a:xfrm>
              <a:off x="5370107" y="742950"/>
              <a:ext cx="694362" cy="416322"/>
            </a:xfrm>
            <a:custGeom>
              <a:avLst/>
              <a:gdLst>
                <a:gd name="connsiteX0" fmla="*/ 347181 w 694362"/>
                <a:gd name="connsiteY0" fmla="*/ 0 h 416322"/>
                <a:gd name="connsiteX1" fmla="*/ 694362 w 694362"/>
                <a:gd name="connsiteY1" fmla="*/ 347181 h 416322"/>
                <a:gd name="connsiteX2" fmla="*/ 687392 w 694362"/>
                <a:gd name="connsiteY2" fmla="*/ 416322 h 416322"/>
                <a:gd name="connsiteX3" fmla="*/ 585466 w 694362"/>
                <a:gd name="connsiteY3" fmla="*/ 416322 h 416322"/>
                <a:gd name="connsiteX4" fmla="*/ 591337 w 694362"/>
                <a:gd name="connsiteY4" fmla="*/ 397407 h 416322"/>
                <a:gd name="connsiteX5" fmla="*/ 596400 w 694362"/>
                <a:gd name="connsiteY5" fmla="*/ 347181 h 416322"/>
                <a:gd name="connsiteX6" fmla="*/ 347180 w 694362"/>
                <a:gd name="connsiteY6" fmla="*/ 97961 h 416322"/>
                <a:gd name="connsiteX7" fmla="*/ 97960 w 694362"/>
                <a:gd name="connsiteY7" fmla="*/ 347181 h 416322"/>
                <a:gd name="connsiteX8" fmla="*/ 103024 w 694362"/>
                <a:gd name="connsiteY8" fmla="*/ 397407 h 416322"/>
                <a:gd name="connsiteX9" fmla="*/ 108895 w 694362"/>
                <a:gd name="connsiteY9" fmla="*/ 416322 h 416322"/>
                <a:gd name="connsiteX10" fmla="*/ 6970 w 694362"/>
                <a:gd name="connsiteY10" fmla="*/ 416322 h 416322"/>
                <a:gd name="connsiteX11" fmla="*/ 0 w 694362"/>
                <a:gd name="connsiteY11" fmla="*/ 347181 h 416322"/>
                <a:gd name="connsiteX12" fmla="*/ 347181 w 694362"/>
                <a:gd name="connsiteY12" fmla="*/ 0 h 4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362" h="416322">
                  <a:moveTo>
                    <a:pt x="347181" y="0"/>
                  </a:moveTo>
                  <a:cubicBezTo>
                    <a:pt x="538924" y="0"/>
                    <a:pt x="694362" y="155438"/>
                    <a:pt x="694362" y="347181"/>
                  </a:cubicBezTo>
                  <a:lnTo>
                    <a:pt x="687392" y="416322"/>
                  </a:lnTo>
                  <a:lnTo>
                    <a:pt x="585466" y="416322"/>
                  </a:lnTo>
                  <a:lnTo>
                    <a:pt x="591337" y="397407"/>
                  </a:lnTo>
                  <a:cubicBezTo>
                    <a:pt x="594657" y="381184"/>
                    <a:pt x="596400" y="364386"/>
                    <a:pt x="596400" y="347181"/>
                  </a:cubicBezTo>
                  <a:cubicBezTo>
                    <a:pt x="596400" y="209541"/>
                    <a:pt x="484820" y="97961"/>
                    <a:pt x="347180" y="97961"/>
                  </a:cubicBezTo>
                  <a:cubicBezTo>
                    <a:pt x="209540" y="97961"/>
                    <a:pt x="97960" y="209541"/>
                    <a:pt x="97960" y="347181"/>
                  </a:cubicBezTo>
                  <a:cubicBezTo>
                    <a:pt x="97960" y="364386"/>
                    <a:pt x="99704" y="381184"/>
                    <a:pt x="103024" y="397407"/>
                  </a:cubicBezTo>
                  <a:lnTo>
                    <a:pt x="108895" y="416322"/>
                  </a:lnTo>
                  <a:lnTo>
                    <a:pt x="6970" y="416322"/>
                  </a:lnTo>
                  <a:lnTo>
                    <a:pt x="0" y="347181"/>
                  </a:lnTo>
                  <a:cubicBezTo>
                    <a:pt x="0" y="155438"/>
                    <a:pt x="155438" y="0"/>
                    <a:pt x="347181" y="0"/>
                  </a:cubicBezTo>
                  <a:close/>
                </a:path>
              </a:pathLst>
            </a:custGeom>
            <a:solidFill>
              <a:schemeClr val="accent1"/>
            </a:solidFill>
          </p:spPr>
          <p:txBody>
            <a:bodyPr wrap="square" lIns="0" tIns="0" rIns="0" bIns="0" rtlCol="0" anchor="ctr"/>
            <a:lstStyle/>
            <a:p>
              <a:pPr algn="ctr"/>
              <a:endParaRPr lang="zh-CN" altLang="en-US"/>
            </a:p>
          </p:txBody>
        </p:sp>
        <p:cxnSp>
          <p:nvCxnSpPr>
            <p:cNvPr id="8" name="直接连接符 7"/>
            <p:cNvCxnSpPr/>
            <p:nvPr/>
          </p:nvCxnSpPr>
          <p:spPr>
            <a:xfrm flipV="1">
              <a:off x="5715635" y="0"/>
              <a:ext cx="0" cy="7337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8181551B-8AE2-2148-ABCB-0475AD0EBD81}"/>
              </a:ext>
            </a:extLst>
          </p:cNvPr>
          <p:cNvSpPr txBox="1"/>
          <p:nvPr/>
        </p:nvSpPr>
        <p:spPr>
          <a:xfrm>
            <a:off x="5764695" y="1566689"/>
            <a:ext cx="4858247" cy="1446550"/>
          </a:xfrm>
          <a:prstGeom prst="rect">
            <a:avLst/>
          </a:prstGeom>
          <a:noFill/>
        </p:spPr>
        <p:txBody>
          <a:bodyPr wrap="square" rtlCol="0">
            <a:spAutoFit/>
          </a:bodyPr>
          <a:lstStyle/>
          <a:p>
            <a:r>
              <a:rPr kumimoji="1" lang="en-US" altLang="zh-CN" sz="8800" b="1" dirty="0">
                <a:solidFill>
                  <a:schemeClr val="accent3">
                    <a:lumMod val="75000"/>
                  </a:schemeClr>
                </a:solidFill>
              </a:rPr>
              <a:t>workshop</a:t>
            </a:r>
            <a:endParaRPr kumimoji="1" lang="zh-CN" altLang="en-US" sz="8800" b="1" dirty="0">
              <a:solidFill>
                <a:schemeClr val="accent3">
                  <a:lumMod val="75000"/>
                </a:schemeClr>
              </a:solidFill>
            </a:endParaRPr>
          </a:p>
        </p:txBody>
      </p:sp>
    </p:spTree>
    <p:extLst>
      <p:ext uri="{BB962C8B-B14F-4D97-AF65-F5344CB8AC3E}">
        <p14:creationId xmlns:p14="http://schemas.microsoft.com/office/powerpoint/2010/main" val="95736323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500" fill="hold"/>
                                        <p:tgtEl>
                                          <p:spTgt spid="34"/>
                                        </p:tgtEl>
                                        <p:attrNameLst>
                                          <p:attrName>ppt_x</p:attrName>
                                        </p:attrNameLst>
                                      </p:cBhvr>
                                      <p:tavLst>
                                        <p:tav tm="0">
                                          <p:val>
                                            <p:strVal val="#ppt_x"/>
                                          </p:val>
                                        </p:tav>
                                        <p:tav tm="100000">
                                          <p:val>
                                            <p:strVal val="#ppt_x"/>
                                          </p:val>
                                        </p:tav>
                                      </p:tavLst>
                                    </p:anim>
                                    <p:anim calcmode="lin" valueType="num">
                                      <p:cBhvr additive="base">
                                        <p:cTn id="6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4" repeatCount="indefinite" fill="remove" display="0">
                  <p:stCondLst>
                    <p:cond delay="indefinite"/>
                  </p:stCondLst>
                  <p:endCondLst>
                    <p:cond evt="onStopAudio" delay="0">
                      <p:tgtEl>
                        <p:sldTgt/>
                      </p:tgtEl>
                    </p:cond>
                  </p:endCondLst>
                </p:cTn>
                <p:tgtEl>
                  <p:spTgt spid="4"/>
                </p:tgtEl>
              </p:cMediaNode>
            </p:audio>
          </p:childTnLst>
        </p:cTn>
      </p:par>
    </p:tnLst>
    <p:bldLst>
      <p:bldP spid="18" grpId="0"/>
      <p:bldP spid="34" grpId="0"/>
      <p:bldP spid="52" grpId="0" animBg="1"/>
      <p:bldP spid="23" grpId="0" animBg="1"/>
      <p:bldP spid="32"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1569660" cy="369332"/>
          </a:xfrm>
          <a:prstGeom prst="rect">
            <a:avLst/>
          </a:prstGeom>
          <a:noFill/>
        </p:spPr>
        <p:txBody>
          <a:bodyPr wrap="none" rtlCol="0">
            <a:spAutoFit/>
          </a:bodyPr>
          <a:lstStyle/>
          <a:p>
            <a:r>
              <a:rPr kumimoji="1" lang="zh-CN" altLang="en-US" dirty="0"/>
              <a:t>具体实现细节</a:t>
            </a:r>
          </a:p>
        </p:txBody>
      </p:sp>
      <p:sp>
        <p:nvSpPr>
          <p:cNvPr id="8" name="文本框 7">
            <a:extLst>
              <a:ext uri="{FF2B5EF4-FFF2-40B4-BE49-F238E27FC236}">
                <a16:creationId xmlns:a16="http://schemas.microsoft.com/office/drawing/2014/main" id="{F2171685-C497-974F-AC3C-7E09B3BDE740}"/>
              </a:ext>
            </a:extLst>
          </p:cNvPr>
          <p:cNvSpPr txBox="1"/>
          <p:nvPr/>
        </p:nvSpPr>
        <p:spPr>
          <a:xfrm>
            <a:off x="616720" y="1397675"/>
            <a:ext cx="11249931" cy="1200329"/>
          </a:xfrm>
          <a:prstGeom prst="rect">
            <a:avLst/>
          </a:prstGeom>
          <a:noFill/>
        </p:spPr>
        <p:txBody>
          <a:bodyPr wrap="square">
            <a:spAutoFit/>
          </a:bodyPr>
          <a:lstStyle/>
          <a:p>
            <a:r>
              <a:rPr lang="zh-CN" altLang="en-US" dirty="0"/>
              <a:t>ShardingSphere提供的Encrypt-JDBC和业务代码部署在一起。业务方需面向Encrypt-JDBC进行JDBC编程。由于Encrypt-JDBC实现所有JDBC标准接口，业务代码无需做额外改造即可兼容使用。此时，业务代码所有与数据库的交互行为交由Encrypt-JDBC负责。业务只需提供脱敏规则即可。</a:t>
            </a:r>
            <a:r>
              <a:rPr lang="zh-CN" altLang="en-US" b="1" dirty="0"/>
              <a:t>作为业务代码与底层数据库中间的桥梁，Encrypt-JDBC便可拦截用户行为，并在改造行为后与数据库交互。</a:t>
            </a:r>
          </a:p>
        </p:txBody>
      </p:sp>
      <p:pic>
        <p:nvPicPr>
          <p:cNvPr id="1026" name="Picture 2" descr="1">
            <a:extLst>
              <a:ext uri="{FF2B5EF4-FFF2-40B4-BE49-F238E27FC236}">
                <a16:creationId xmlns:a16="http://schemas.microsoft.com/office/drawing/2014/main" id="{E4BFDBA1-76D1-5142-B2A1-6FC6F49D2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094" y="2640028"/>
            <a:ext cx="7042557" cy="359638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43749324-0847-474D-A593-BF65CF713D7B}"/>
              </a:ext>
            </a:extLst>
          </p:cNvPr>
          <p:cNvSpPr txBox="1"/>
          <p:nvPr/>
        </p:nvSpPr>
        <p:spPr>
          <a:xfrm>
            <a:off x="616720" y="2640028"/>
            <a:ext cx="4304872" cy="4093428"/>
          </a:xfrm>
          <a:prstGeom prst="rect">
            <a:avLst/>
          </a:prstGeom>
          <a:noFill/>
        </p:spPr>
        <p:txBody>
          <a:bodyPr wrap="square" rtlCol="0">
            <a:spAutoFit/>
          </a:bodyPr>
          <a:lstStyle/>
          <a:p>
            <a:r>
              <a:rPr lang="en" altLang="zh-CN" sz="1600" dirty="0"/>
              <a:t>Encrypt-JDBC</a:t>
            </a:r>
            <a:r>
              <a:rPr lang="zh-CN" altLang="en-US" sz="1600" dirty="0"/>
              <a:t>将用户发起的</a:t>
            </a:r>
            <a:r>
              <a:rPr lang="en" altLang="zh-CN" sz="1600" dirty="0"/>
              <a:t>SQL</a:t>
            </a:r>
            <a:r>
              <a:rPr lang="zh-CN" altLang="en-US" sz="1600" dirty="0"/>
              <a:t>进行拦截，并通过</a:t>
            </a:r>
            <a:r>
              <a:rPr lang="en" altLang="zh-CN" sz="1600" dirty="0"/>
              <a:t>SQL</a:t>
            </a:r>
            <a:r>
              <a:rPr lang="zh-CN" altLang="en-US" sz="1600" dirty="0"/>
              <a:t>语法解析器进行解析、理解</a:t>
            </a:r>
            <a:r>
              <a:rPr lang="en" altLang="zh-CN" sz="1600" dirty="0"/>
              <a:t>SQL</a:t>
            </a:r>
            <a:r>
              <a:rPr lang="zh-CN" altLang="en-US" sz="1600" dirty="0"/>
              <a:t>行为，</a:t>
            </a:r>
            <a:endParaRPr lang="en-US" altLang="zh-CN" sz="1600" dirty="0"/>
          </a:p>
          <a:p>
            <a:r>
              <a:rPr lang="zh-CN" altLang="en-US" sz="1600" dirty="0"/>
              <a:t>再依据用户传入的脱敏规则，找出需要脱敏的字段和所使用的加解密器对目标字段进行加解密处理后，</a:t>
            </a:r>
            <a:endParaRPr lang="en-US" altLang="zh-CN" sz="1600" dirty="0"/>
          </a:p>
          <a:p>
            <a:r>
              <a:rPr lang="zh-CN" altLang="en-US" sz="1600" dirty="0"/>
              <a:t>再与底层数据库进行交互。</a:t>
            </a:r>
            <a:r>
              <a:rPr lang="en" altLang="zh-CN" sz="1600" dirty="0" err="1"/>
              <a:t>ShardingSphere</a:t>
            </a:r>
            <a:r>
              <a:rPr lang="zh-CN" altLang="en-US" sz="1600" dirty="0"/>
              <a:t>会将用户请求的明文进行加密后存储到底层数据库；并在用户查询时，</a:t>
            </a:r>
            <a:endParaRPr lang="en-US" altLang="zh-CN" sz="1600" dirty="0"/>
          </a:p>
          <a:p>
            <a:r>
              <a:rPr lang="zh-CN" altLang="en-US" sz="1600" dirty="0"/>
              <a:t>将密文从数据库中取出进行解密后返回给终端用户。</a:t>
            </a:r>
            <a:r>
              <a:rPr lang="en" altLang="zh-CN" sz="1600" dirty="0" err="1"/>
              <a:t>ShardingSphere</a:t>
            </a:r>
            <a:r>
              <a:rPr lang="zh-CN" altLang="en-US" sz="1600" dirty="0"/>
              <a:t>通过屏蔽对数据的脱敏处理，</a:t>
            </a:r>
            <a:endParaRPr lang="en-US" altLang="zh-CN" sz="1600" dirty="0"/>
          </a:p>
          <a:p>
            <a:r>
              <a:rPr lang="zh-CN" altLang="en-US" sz="1600" dirty="0"/>
              <a:t>使用户无需感知解析</a:t>
            </a:r>
            <a:r>
              <a:rPr lang="en" altLang="zh-CN" sz="1600" dirty="0"/>
              <a:t>SQL</a:t>
            </a:r>
            <a:r>
              <a:rPr lang="zh-CN" altLang="en" sz="1600" dirty="0"/>
              <a:t>、</a:t>
            </a:r>
            <a:r>
              <a:rPr lang="zh-CN" altLang="en-US" sz="1600" dirty="0"/>
              <a:t>数据加密、数据解密的处理过程，就像在使用普通数据一样使用脱敏数据。</a:t>
            </a:r>
          </a:p>
          <a:p>
            <a:br>
              <a:rPr lang="zh-CN" altLang="en-US" dirty="0"/>
            </a:br>
            <a:endParaRPr kumimoji="1" lang="zh-CN" altLang="en-US" dirty="0"/>
          </a:p>
        </p:txBody>
      </p:sp>
    </p:spTree>
    <p:extLst>
      <p:ext uri="{BB962C8B-B14F-4D97-AF65-F5344CB8AC3E}">
        <p14:creationId xmlns:p14="http://schemas.microsoft.com/office/powerpoint/2010/main" val="379393352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1107996" cy="369332"/>
          </a:xfrm>
          <a:prstGeom prst="rect">
            <a:avLst/>
          </a:prstGeom>
          <a:noFill/>
        </p:spPr>
        <p:txBody>
          <a:bodyPr wrap="none" rtlCol="0">
            <a:spAutoFit/>
          </a:bodyPr>
          <a:lstStyle/>
          <a:p>
            <a:r>
              <a:rPr kumimoji="1" lang="zh-CN" altLang="en-US" dirty="0"/>
              <a:t>脱敏规则</a:t>
            </a:r>
          </a:p>
        </p:txBody>
      </p:sp>
      <p:sp>
        <p:nvSpPr>
          <p:cNvPr id="7" name="文本框 6">
            <a:extLst>
              <a:ext uri="{FF2B5EF4-FFF2-40B4-BE49-F238E27FC236}">
                <a16:creationId xmlns:a16="http://schemas.microsoft.com/office/drawing/2014/main" id="{4158DE95-40D3-2146-99DD-79DB5A93E1C4}"/>
              </a:ext>
            </a:extLst>
          </p:cNvPr>
          <p:cNvSpPr txBox="1"/>
          <p:nvPr/>
        </p:nvSpPr>
        <p:spPr>
          <a:xfrm>
            <a:off x="687649" y="1355651"/>
            <a:ext cx="11065987" cy="307777"/>
          </a:xfrm>
          <a:prstGeom prst="rect">
            <a:avLst/>
          </a:prstGeom>
          <a:noFill/>
        </p:spPr>
        <p:txBody>
          <a:bodyPr wrap="square">
            <a:spAutoFit/>
          </a:bodyPr>
          <a:lstStyle/>
          <a:p>
            <a:r>
              <a:rPr lang="zh-CN" altLang="en-US" sz="1400" dirty="0"/>
              <a:t>脱敏配置主要分为四部分：数据源配置，加密器配置，脱敏表配置以及查询属性配置，其详情如下图所示：</a:t>
            </a:r>
            <a:endParaRPr lang="zh-CN" altLang="en-US" sz="1400" b="0" i="0" dirty="0">
              <a:solidFill>
                <a:srgbClr val="323232"/>
              </a:solidFill>
              <a:effectLst/>
              <a:latin typeface="Work Sans" panose="020F0502020204030204" pitchFamily="34" charset="0"/>
            </a:endParaRPr>
          </a:p>
        </p:txBody>
      </p:sp>
      <p:pic>
        <p:nvPicPr>
          <p:cNvPr id="2050" name="Picture 2" descr="2">
            <a:extLst>
              <a:ext uri="{FF2B5EF4-FFF2-40B4-BE49-F238E27FC236}">
                <a16:creationId xmlns:a16="http://schemas.microsoft.com/office/drawing/2014/main" id="{DC721E76-9949-0045-958B-3CC74AB81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2242" y="1930367"/>
            <a:ext cx="6761394" cy="476729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E40B6D1-D982-7740-B5D5-A27EA66F7443}"/>
              </a:ext>
            </a:extLst>
          </p:cNvPr>
          <p:cNvSpPr txBox="1"/>
          <p:nvPr/>
        </p:nvSpPr>
        <p:spPr>
          <a:xfrm>
            <a:off x="687649" y="2009585"/>
            <a:ext cx="4181310" cy="4062651"/>
          </a:xfrm>
          <a:prstGeom prst="rect">
            <a:avLst/>
          </a:prstGeom>
          <a:noFill/>
        </p:spPr>
        <p:txBody>
          <a:bodyPr wrap="square" rtlCol="0">
            <a:spAutoFit/>
          </a:bodyPr>
          <a:lstStyle/>
          <a:p>
            <a:r>
              <a:rPr kumimoji="1" lang="zh-CN" altLang="en-US" sz="1600" b="1" dirty="0"/>
              <a:t>数据源配置</a:t>
            </a:r>
            <a:r>
              <a:rPr kumimoji="1" lang="zh-CN" altLang="en-US" sz="1600" dirty="0"/>
              <a:t>：是指</a:t>
            </a:r>
            <a:r>
              <a:rPr kumimoji="1" lang="en" altLang="zh-CN" sz="1600" dirty="0" err="1"/>
              <a:t>DataSource</a:t>
            </a:r>
            <a:r>
              <a:rPr kumimoji="1" lang="zh-CN" altLang="en-US" sz="1600" dirty="0"/>
              <a:t>的配置。</a:t>
            </a:r>
          </a:p>
          <a:p>
            <a:r>
              <a:rPr kumimoji="1" lang="zh-CN" altLang="en-US" sz="1600" b="1" dirty="0"/>
              <a:t>加密器配置</a:t>
            </a:r>
            <a:r>
              <a:rPr kumimoji="1" lang="zh-CN" altLang="en-US" sz="1600" dirty="0"/>
              <a:t>：是指使用什么加密策略进行加解密。目前</a:t>
            </a:r>
            <a:r>
              <a:rPr kumimoji="1" lang="en" altLang="zh-CN" sz="1600" dirty="0" err="1"/>
              <a:t>ShardingSphere</a:t>
            </a:r>
            <a:r>
              <a:rPr kumimoji="1" lang="zh-CN" altLang="en-US" sz="1600" dirty="0"/>
              <a:t>内置了两种加解密策略：</a:t>
            </a:r>
            <a:r>
              <a:rPr kumimoji="1" lang="en" altLang="zh-CN" sz="1600" dirty="0"/>
              <a:t>AES/MD5</a:t>
            </a:r>
            <a:r>
              <a:rPr kumimoji="1" lang="zh-CN" altLang="en" sz="1600" dirty="0"/>
              <a:t>。</a:t>
            </a:r>
            <a:r>
              <a:rPr kumimoji="1" lang="zh-CN" altLang="en-US" sz="1600" dirty="0"/>
              <a:t>用户还可以通过实现</a:t>
            </a:r>
            <a:r>
              <a:rPr kumimoji="1" lang="en" altLang="zh-CN" sz="1600" dirty="0" err="1"/>
              <a:t>ShardingSphere</a:t>
            </a:r>
            <a:r>
              <a:rPr kumimoji="1" lang="zh-CN" altLang="en-US" sz="1600" dirty="0"/>
              <a:t>提供的接口，自行实现一套加解密算法。</a:t>
            </a:r>
          </a:p>
          <a:p>
            <a:r>
              <a:rPr kumimoji="1" lang="zh-CN" altLang="en-US" sz="1600" b="1" dirty="0"/>
              <a:t>脱敏表配置</a:t>
            </a:r>
            <a:r>
              <a:rPr kumimoji="1" lang="zh-CN" altLang="en-US" sz="1600" dirty="0"/>
              <a:t>：用于告诉</a:t>
            </a:r>
            <a:r>
              <a:rPr kumimoji="1" lang="en" altLang="zh-CN" sz="1600" dirty="0" err="1"/>
              <a:t>ShardingSphere</a:t>
            </a:r>
            <a:r>
              <a:rPr kumimoji="1" lang="zh-CN" altLang="en-US" sz="1600" dirty="0"/>
              <a:t>数据表里哪个列用于存储密文数据（</a:t>
            </a:r>
            <a:r>
              <a:rPr kumimoji="1" lang="en" altLang="zh-CN" sz="1600" dirty="0" err="1"/>
              <a:t>cipherColumn</a:t>
            </a:r>
            <a:r>
              <a:rPr kumimoji="1" lang="zh-CN" altLang="en" sz="1600" dirty="0"/>
              <a:t>）、</a:t>
            </a:r>
            <a:r>
              <a:rPr kumimoji="1" lang="zh-CN" altLang="en-US" sz="1600" dirty="0"/>
              <a:t>哪个列用于存储明文数据（</a:t>
            </a:r>
            <a:r>
              <a:rPr kumimoji="1" lang="en" altLang="zh-CN" sz="1600" dirty="0" err="1"/>
              <a:t>plainColumn</a:t>
            </a:r>
            <a:r>
              <a:rPr kumimoji="1" lang="zh-CN" altLang="en" sz="1600" dirty="0"/>
              <a:t>）</a:t>
            </a:r>
            <a:r>
              <a:rPr kumimoji="1" lang="zh-CN" altLang="en-US" sz="1600" dirty="0"/>
              <a:t>以及用户想使用哪个列进行</a:t>
            </a:r>
            <a:r>
              <a:rPr kumimoji="1" lang="en" altLang="zh-CN" sz="1600" dirty="0"/>
              <a:t>SQL</a:t>
            </a:r>
            <a:r>
              <a:rPr kumimoji="1" lang="zh-CN" altLang="en-US" sz="1600" dirty="0"/>
              <a:t>编写（</a:t>
            </a:r>
            <a:r>
              <a:rPr kumimoji="1" lang="en" altLang="zh-CN" sz="1600" dirty="0" err="1"/>
              <a:t>logicColumn</a:t>
            </a:r>
            <a:r>
              <a:rPr kumimoji="1" lang="zh-CN" altLang="en" sz="1600" dirty="0"/>
              <a:t>）。</a:t>
            </a:r>
            <a:endParaRPr kumimoji="1" lang="en-US" altLang="zh-CN" sz="1600" dirty="0"/>
          </a:p>
          <a:p>
            <a:r>
              <a:rPr lang="zh-CN" altLang="en-US" sz="1600" b="1" dirty="0"/>
              <a:t>查询属性的配置</a:t>
            </a:r>
            <a:r>
              <a:rPr lang="zh-CN" altLang="en-US" sz="1600" dirty="0"/>
              <a:t>：当底层数据库表里同时存储了明文数据、密文数据后，该属性开关用于决定是直接查询数据库表里的明文数据进行返回，还是查询密文数据通过</a:t>
            </a:r>
            <a:r>
              <a:rPr lang="en" altLang="zh-CN" sz="1600" dirty="0"/>
              <a:t>Encrypt-JDBC</a:t>
            </a:r>
            <a:r>
              <a:rPr lang="zh-CN" altLang="en-US" sz="1600" dirty="0"/>
              <a:t>解密后返回</a:t>
            </a:r>
            <a:r>
              <a:rPr lang="zh-CN" altLang="en-US" dirty="0"/>
              <a:t>。</a:t>
            </a:r>
            <a:endParaRPr kumimoji="1" lang="zh-CN" altLang="en-US" dirty="0"/>
          </a:p>
        </p:txBody>
      </p:sp>
    </p:spTree>
    <p:extLst>
      <p:ext uri="{BB962C8B-B14F-4D97-AF65-F5344CB8AC3E}">
        <p14:creationId xmlns:p14="http://schemas.microsoft.com/office/powerpoint/2010/main" val="1912007492"/>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1569660" cy="369332"/>
          </a:xfrm>
          <a:prstGeom prst="rect">
            <a:avLst/>
          </a:prstGeom>
          <a:noFill/>
        </p:spPr>
        <p:txBody>
          <a:bodyPr wrap="none" rtlCol="0">
            <a:spAutoFit/>
          </a:bodyPr>
          <a:lstStyle/>
          <a:p>
            <a:r>
              <a:rPr kumimoji="1" lang="zh-CN" altLang="en-US" dirty="0"/>
              <a:t>脱敏处理过程</a:t>
            </a:r>
          </a:p>
        </p:txBody>
      </p:sp>
      <p:sp>
        <p:nvSpPr>
          <p:cNvPr id="5" name="文本框 4">
            <a:extLst>
              <a:ext uri="{FF2B5EF4-FFF2-40B4-BE49-F238E27FC236}">
                <a16:creationId xmlns:a16="http://schemas.microsoft.com/office/drawing/2014/main" id="{E556727A-86B9-8445-A569-A644F0C3F534}"/>
              </a:ext>
            </a:extLst>
          </p:cNvPr>
          <p:cNvSpPr txBox="1"/>
          <p:nvPr/>
        </p:nvSpPr>
        <p:spPr>
          <a:xfrm>
            <a:off x="687649" y="1428108"/>
            <a:ext cx="11035164" cy="954107"/>
          </a:xfrm>
          <a:prstGeom prst="rect">
            <a:avLst/>
          </a:prstGeom>
          <a:noFill/>
        </p:spPr>
        <p:txBody>
          <a:bodyPr wrap="square" rtlCol="0">
            <a:spAutoFit/>
          </a:bodyPr>
          <a:lstStyle/>
          <a:p>
            <a:r>
              <a:rPr lang="zh-CN" altLang="en-US" sz="1400" dirty="0"/>
              <a:t>举个例子，假如数据库里有一张表叫做</a:t>
            </a:r>
            <a:r>
              <a:rPr lang="en" altLang="zh-CN" sz="1400" dirty="0" err="1"/>
              <a:t>t_user</a:t>
            </a:r>
            <a:r>
              <a:rPr lang="zh-CN" altLang="en" sz="1400" dirty="0"/>
              <a:t>，</a:t>
            </a:r>
            <a:r>
              <a:rPr lang="zh-CN" altLang="en-US" sz="1400" dirty="0"/>
              <a:t>这张表里实际有两个字段</a:t>
            </a:r>
            <a:r>
              <a:rPr lang="en" altLang="zh-CN" sz="1400" dirty="0" err="1"/>
              <a:t>pwd_plain</a:t>
            </a:r>
            <a:r>
              <a:rPr lang="zh-CN" altLang="en" sz="1400" dirty="0"/>
              <a:t>，</a:t>
            </a:r>
            <a:r>
              <a:rPr lang="zh-CN" altLang="en-US" sz="1400" dirty="0"/>
              <a:t>用于存放明文数据、</a:t>
            </a:r>
            <a:r>
              <a:rPr lang="en" altLang="zh-CN" sz="1400" dirty="0" err="1"/>
              <a:t>pwd_cipher</a:t>
            </a:r>
            <a:r>
              <a:rPr lang="zh-CN" altLang="en" sz="1400" dirty="0"/>
              <a:t>，</a:t>
            </a:r>
            <a:r>
              <a:rPr lang="zh-CN" altLang="en-US" sz="1400" dirty="0"/>
              <a:t>用于存放密文数据，同时定义</a:t>
            </a:r>
            <a:r>
              <a:rPr lang="en" altLang="zh-CN" sz="1400" dirty="0" err="1"/>
              <a:t>logicColumn</a:t>
            </a:r>
            <a:r>
              <a:rPr lang="zh-CN" altLang="en-US" sz="1400" dirty="0"/>
              <a:t>为</a:t>
            </a:r>
            <a:r>
              <a:rPr lang="en" altLang="zh-CN" sz="1400" dirty="0" err="1"/>
              <a:t>pwd</a:t>
            </a:r>
            <a:r>
              <a:rPr lang="zh-CN" altLang="en" sz="1400" dirty="0"/>
              <a:t>。</a:t>
            </a:r>
            <a:r>
              <a:rPr lang="zh-CN" altLang="en-US" sz="1400" dirty="0"/>
              <a:t>那么，用户在编写</a:t>
            </a:r>
            <a:r>
              <a:rPr lang="en" altLang="zh-CN" sz="1400" dirty="0"/>
              <a:t>SQL</a:t>
            </a:r>
            <a:r>
              <a:rPr lang="zh-CN" altLang="en-US" sz="1400" dirty="0"/>
              <a:t>时应该面向</a:t>
            </a:r>
            <a:r>
              <a:rPr lang="en" altLang="zh-CN" sz="1400" dirty="0" err="1"/>
              <a:t>logicColumn</a:t>
            </a:r>
            <a:r>
              <a:rPr lang="zh-CN" altLang="en-US" sz="1400" dirty="0"/>
              <a:t>进行编写，即</a:t>
            </a:r>
            <a:r>
              <a:rPr lang="en" altLang="zh-CN" sz="1400" dirty="0"/>
              <a:t>INSERT INTO </a:t>
            </a:r>
            <a:r>
              <a:rPr lang="en" altLang="zh-CN" sz="1400" dirty="0" err="1"/>
              <a:t>t_user</a:t>
            </a:r>
            <a:r>
              <a:rPr lang="en" altLang="zh-CN" sz="1400" dirty="0"/>
              <a:t> SET </a:t>
            </a:r>
            <a:r>
              <a:rPr lang="en" altLang="zh-CN" sz="1400" dirty="0" err="1"/>
              <a:t>pwd</a:t>
            </a:r>
            <a:r>
              <a:rPr lang="en" altLang="zh-CN" sz="1400" dirty="0"/>
              <a:t> = ‘123’</a:t>
            </a:r>
            <a:r>
              <a:rPr lang="zh-CN" altLang="en" sz="1400" dirty="0"/>
              <a:t>。</a:t>
            </a:r>
            <a:r>
              <a:rPr lang="en" altLang="zh-CN" sz="1400" dirty="0" err="1"/>
              <a:t>ShardingSphere</a:t>
            </a:r>
            <a:r>
              <a:rPr lang="zh-CN" altLang="en-US" sz="1400" dirty="0"/>
              <a:t>接收到该</a:t>
            </a:r>
            <a:r>
              <a:rPr lang="en" altLang="zh-CN" sz="1400" dirty="0"/>
              <a:t>SQL</a:t>
            </a:r>
            <a:r>
              <a:rPr lang="zh-CN" altLang="en" sz="1400" dirty="0"/>
              <a:t>，</a:t>
            </a:r>
            <a:r>
              <a:rPr lang="zh-CN" altLang="en-US" sz="1400" dirty="0"/>
              <a:t>通过用户提供的脱敏配置，发现</a:t>
            </a:r>
            <a:r>
              <a:rPr lang="en" altLang="zh-CN" sz="1400" dirty="0" err="1"/>
              <a:t>pwd</a:t>
            </a:r>
            <a:r>
              <a:rPr lang="zh-CN" altLang="en-US" sz="1400" dirty="0"/>
              <a:t>是</a:t>
            </a:r>
            <a:r>
              <a:rPr lang="en" altLang="zh-CN" sz="1400" dirty="0" err="1"/>
              <a:t>logicColumn</a:t>
            </a:r>
            <a:r>
              <a:rPr lang="zh-CN" altLang="en" sz="1400" dirty="0"/>
              <a:t>，</a:t>
            </a:r>
            <a:r>
              <a:rPr lang="zh-CN" altLang="en-US" sz="1400" dirty="0"/>
              <a:t>于是便对逻辑列及其对应的明文数据进行脱敏处理。可以看出**</a:t>
            </a:r>
            <a:r>
              <a:rPr lang="en" altLang="zh-CN" sz="1400" dirty="0" err="1"/>
              <a:t>ShardingSphere</a:t>
            </a:r>
            <a:r>
              <a:rPr lang="zh-CN" altLang="en-US" sz="1400" dirty="0"/>
              <a:t>将面向用户的逻辑列与面向底层数据库的明文列和密文列进行了列名以及数据的脱敏映射转换。**如下图所示：</a:t>
            </a:r>
            <a:endParaRPr kumimoji="1" lang="zh-CN" altLang="en-US" sz="1400" dirty="0"/>
          </a:p>
        </p:txBody>
      </p:sp>
      <p:pic>
        <p:nvPicPr>
          <p:cNvPr id="3074" name="Picture 2" descr="3">
            <a:extLst>
              <a:ext uri="{FF2B5EF4-FFF2-40B4-BE49-F238E27FC236}">
                <a16:creationId xmlns:a16="http://schemas.microsoft.com/office/drawing/2014/main" id="{7F59B668-AF89-1C47-A82C-276C50890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7080" y="2429223"/>
            <a:ext cx="4023527" cy="439768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DBC7D1B-F16E-624F-AB32-99A61DF9F790}"/>
              </a:ext>
            </a:extLst>
          </p:cNvPr>
          <p:cNvSpPr txBox="1"/>
          <p:nvPr/>
        </p:nvSpPr>
        <p:spPr>
          <a:xfrm>
            <a:off x="687649" y="2671280"/>
            <a:ext cx="5845996" cy="1569660"/>
          </a:xfrm>
          <a:prstGeom prst="rect">
            <a:avLst/>
          </a:prstGeom>
          <a:noFill/>
        </p:spPr>
        <p:txBody>
          <a:bodyPr wrap="square" rtlCol="0">
            <a:spAutoFit/>
          </a:bodyPr>
          <a:lstStyle/>
          <a:p>
            <a:r>
              <a:rPr lang="zh-CN" altLang="en-US" sz="1600" dirty="0"/>
              <a:t>**这也正是</a:t>
            </a:r>
            <a:r>
              <a:rPr lang="en" altLang="zh-CN" sz="1600" dirty="0"/>
              <a:t>Encrypt-JDBC</a:t>
            </a:r>
            <a:r>
              <a:rPr lang="zh-CN" altLang="en-US" sz="1600" dirty="0"/>
              <a:t>核心意义所在，即依据用户提供的脱敏规则，将用户</a:t>
            </a:r>
            <a:r>
              <a:rPr lang="en" altLang="zh-CN" sz="1600" dirty="0"/>
              <a:t>SQL</a:t>
            </a:r>
            <a:r>
              <a:rPr lang="zh-CN" altLang="en-US" sz="1600" dirty="0"/>
              <a:t>与底层数据表结构割裂开来，使得用户的</a:t>
            </a:r>
            <a:r>
              <a:rPr lang="en" altLang="zh-CN" sz="1600" dirty="0"/>
              <a:t>SQL</a:t>
            </a:r>
            <a:r>
              <a:rPr lang="zh-CN" altLang="en-US" sz="1600" dirty="0"/>
              <a:t>编写不再依赖于真实的数据库表结构。而用户与底层数据库之间的衔接、映射、转换交由</a:t>
            </a:r>
            <a:r>
              <a:rPr lang="en" altLang="zh-CN" sz="1600" dirty="0" err="1"/>
              <a:t>ShardingSphere</a:t>
            </a:r>
            <a:r>
              <a:rPr lang="zh-CN" altLang="en-US" sz="1600" dirty="0"/>
              <a:t>进行处理。**为什么我们要这么做？还是那句话：为了让已上线的业务能无缝、透明、安全地进行数据脱敏迁移。</a:t>
            </a:r>
            <a:endParaRPr kumimoji="1" lang="zh-CN" altLang="en-US" sz="1600" dirty="0"/>
          </a:p>
        </p:txBody>
      </p:sp>
    </p:spTree>
    <p:extLst>
      <p:ext uri="{BB962C8B-B14F-4D97-AF65-F5344CB8AC3E}">
        <p14:creationId xmlns:p14="http://schemas.microsoft.com/office/powerpoint/2010/main" val="1602059055"/>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3028521" cy="369332"/>
          </a:xfrm>
          <a:prstGeom prst="rect">
            <a:avLst/>
          </a:prstGeom>
          <a:noFill/>
        </p:spPr>
        <p:txBody>
          <a:bodyPr wrap="none" rtlCol="0">
            <a:spAutoFit/>
          </a:bodyPr>
          <a:lstStyle/>
          <a:p>
            <a:r>
              <a:rPr lang="en" altLang="zh-CN" dirty="0"/>
              <a:t>Encrypt-JDBC</a:t>
            </a:r>
            <a:r>
              <a:rPr lang="zh-CN" altLang="en-US" dirty="0"/>
              <a:t>的核心处理流程</a:t>
            </a:r>
            <a:endParaRPr kumimoji="1" lang="zh-CN" altLang="en-US" dirty="0"/>
          </a:p>
        </p:txBody>
      </p:sp>
      <p:sp>
        <p:nvSpPr>
          <p:cNvPr id="5" name="文本框 4">
            <a:extLst>
              <a:ext uri="{FF2B5EF4-FFF2-40B4-BE49-F238E27FC236}">
                <a16:creationId xmlns:a16="http://schemas.microsoft.com/office/drawing/2014/main" id="{81B27D4F-E581-A04B-8B5F-199D66544188}"/>
              </a:ext>
            </a:extLst>
          </p:cNvPr>
          <p:cNvSpPr txBox="1"/>
          <p:nvPr/>
        </p:nvSpPr>
        <p:spPr>
          <a:xfrm>
            <a:off x="687649" y="1470976"/>
            <a:ext cx="8667181" cy="338554"/>
          </a:xfrm>
          <a:prstGeom prst="rect">
            <a:avLst/>
          </a:prstGeom>
          <a:noFill/>
        </p:spPr>
        <p:txBody>
          <a:bodyPr wrap="none" rtlCol="0">
            <a:spAutoFit/>
          </a:bodyPr>
          <a:lstStyle/>
          <a:p>
            <a:r>
              <a:rPr lang="zh-CN" altLang="en-US" sz="1600" dirty="0"/>
              <a:t>下方图片展示了使用</a:t>
            </a:r>
            <a:r>
              <a:rPr lang="en" altLang="zh-CN" sz="1600" dirty="0"/>
              <a:t>Encrypt-JDBC</a:t>
            </a:r>
            <a:r>
              <a:rPr lang="zh-CN" altLang="en-US" sz="1600" dirty="0"/>
              <a:t>进行增删改查时，其中的处理流程和转换逻辑，如下图所示。</a:t>
            </a:r>
            <a:endParaRPr kumimoji="1" lang="zh-CN" altLang="en-US" sz="1600" dirty="0"/>
          </a:p>
        </p:txBody>
      </p:sp>
      <p:pic>
        <p:nvPicPr>
          <p:cNvPr id="4098" name="Picture 2" descr="4">
            <a:extLst>
              <a:ext uri="{FF2B5EF4-FFF2-40B4-BE49-F238E27FC236}">
                <a16:creationId xmlns:a16="http://schemas.microsoft.com/office/drawing/2014/main" id="{31F1999D-BAE0-644B-AC4F-1205E4913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445" y="1844913"/>
            <a:ext cx="7177301" cy="5013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237977"/>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方案二</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a:latin typeface="Arial Nova Cond" panose="020B0506020202020204" pitchFamily="34" charset="0"/>
              </a:rPr>
              <a:t>Custom conversion function</a:t>
            </a:r>
            <a:endParaRPr lang="zh-CN" altLang="en-US" sz="2000" dirty="0"/>
          </a:p>
        </p:txBody>
      </p:sp>
      <p:sp>
        <p:nvSpPr>
          <p:cNvPr id="6" name="文本框 5">
            <a:extLst>
              <a:ext uri="{FF2B5EF4-FFF2-40B4-BE49-F238E27FC236}">
                <a16:creationId xmlns:a16="http://schemas.microsoft.com/office/drawing/2014/main" id="{A760ACC9-4E10-5E4F-A668-072C2A801695}"/>
              </a:ext>
            </a:extLst>
          </p:cNvPr>
          <p:cNvSpPr txBox="1"/>
          <p:nvPr/>
        </p:nvSpPr>
        <p:spPr>
          <a:xfrm>
            <a:off x="770562" y="1078787"/>
            <a:ext cx="11495455" cy="923330"/>
          </a:xfrm>
          <a:prstGeom prst="rect">
            <a:avLst/>
          </a:prstGeom>
          <a:noFill/>
        </p:spPr>
        <p:txBody>
          <a:bodyPr wrap="none" rtlCol="0">
            <a:spAutoFit/>
          </a:bodyPr>
          <a:lstStyle/>
          <a:p>
            <a:r>
              <a:rPr kumimoji="1" lang="zh-CN" altLang="en-US" dirty="0"/>
              <a:t>自定义转换脱敏字段数据的函数，数据资产，数据服务，可视化后端在后台查询出来数据后进入一个转换数据的</a:t>
            </a:r>
            <a:endParaRPr kumimoji="1" lang="en-US" altLang="zh-CN" dirty="0"/>
          </a:p>
          <a:p>
            <a:r>
              <a:rPr kumimoji="1" lang="zh-CN" altLang="en-US" dirty="0"/>
              <a:t>管道，在管道中查询结果集中是否存在配置的脱敏字段如果有就将改结果集中的字段数据按照脱敏规则的配置</a:t>
            </a:r>
            <a:endParaRPr kumimoji="1" lang="en-US" altLang="zh-CN" dirty="0"/>
          </a:p>
          <a:p>
            <a:r>
              <a:rPr kumimoji="1" lang="zh-CN" altLang="en-US" dirty="0"/>
              <a:t>转换成对应的脱敏格式最后呈现给用户。</a:t>
            </a:r>
          </a:p>
        </p:txBody>
      </p:sp>
      <p:grpSp>
        <p:nvGrpSpPr>
          <p:cNvPr id="8" name="组合 7">
            <a:extLst>
              <a:ext uri="{FF2B5EF4-FFF2-40B4-BE49-F238E27FC236}">
                <a16:creationId xmlns:a16="http://schemas.microsoft.com/office/drawing/2014/main" id="{88A8BFED-4690-4B4C-B264-D8A82BD25F48}"/>
              </a:ext>
            </a:extLst>
          </p:cNvPr>
          <p:cNvGrpSpPr/>
          <p:nvPr/>
        </p:nvGrpSpPr>
        <p:grpSpPr>
          <a:xfrm>
            <a:off x="4653030" y="2822090"/>
            <a:ext cx="488527" cy="842920"/>
            <a:chOff x="4532190" y="1556792"/>
            <a:chExt cx="651284" cy="1123547"/>
          </a:xfrm>
        </p:grpSpPr>
        <p:cxnSp>
          <p:nvCxnSpPr>
            <p:cNvPr id="9" name="直接连接符 3">
              <a:extLst>
                <a:ext uri="{FF2B5EF4-FFF2-40B4-BE49-F238E27FC236}">
                  <a16:creationId xmlns:a16="http://schemas.microsoft.com/office/drawing/2014/main" id="{549E3BF7-4A57-2A4A-8E4F-846FD4E52976}"/>
                </a:ext>
              </a:extLst>
            </p:cNvPr>
            <p:cNvCxnSpPr/>
            <p:nvPr/>
          </p:nvCxnSpPr>
          <p:spPr>
            <a:xfrm>
              <a:off x="4858515" y="2064060"/>
              <a:ext cx="0" cy="616279"/>
            </a:xfrm>
            <a:prstGeom prst="line">
              <a:avLst/>
            </a:prstGeom>
            <a:ln w="381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EEF32BB9-2A47-7243-9606-232D428B66F5}"/>
                </a:ext>
              </a:extLst>
            </p:cNvPr>
            <p:cNvSpPr/>
            <p:nvPr/>
          </p:nvSpPr>
          <p:spPr>
            <a:xfrm>
              <a:off x="4532190" y="1556792"/>
              <a:ext cx="651284" cy="65128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01</a:t>
              </a:r>
              <a:endParaRPr lang="zh-CN" altLang="en-US" sz="1200" b="1" dirty="0"/>
            </a:p>
          </p:txBody>
        </p:sp>
      </p:grpSp>
      <p:grpSp>
        <p:nvGrpSpPr>
          <p:cNvPr id="11" name="组合 10">
            <a:extLst>
              <a:ext uri="{FF2B5EF4-FFF2-40B4-BE49-F238E27FC236}">
                <a16:creationId xmlns:a16="http://schemas.microsoft.com/office/drawing/2014/main" id="{5F27F108-E105-184B-BF3C-04D828B522F8}"/>
              </a:ext>
            </a:extLst>
          </p:cNvPr>
          <p:cNvGrpSpPr/>
          <p:nvPr/>
        </p:nvGrpSpPr>
        <p:grpSpPr>
          <a:xfrm>
            <a:off x="6828188" y="2822090"/>
            <a:ext cx="488527" cy="842920"/>
            <a:chOff x="7432024" y="1556792"/>
            <a:chExt cx="651284" cy="1123547"/>
          </a:xfrm>
        </p:grpSpPr>
        <p:cxnSp>
          <p:nvCxnSpPr>
            <p:cNvPr id="12" name="直接连接符 6">
              <a:extLst>
                <a:ext uri="{FF2B5EF4-FFF2-40B4-BE49-F238E27FC236}">
                  <a16:creationId xmlns:a16="http://schemas.microsoft.com/office/drawing/2014/main" id="{EDF75311-C4CB-6A4D-8638-69264CE6E089}"/>
                </a:ext>
              </a:extLst>
            </p:cNvPr>
            <p:cNvCxnSpPr/>
            <p:nvPr/>
          </p:nvCxnSpPr>
          <p:spPr>
            <a:xfrm>
              <a:off x="7758349" y="2064060"/>
              <a:ext cx="0" cy="616279"/>
            </a:xfrm>
            <a:prstGeom prst="line">
              <a:avLst/>
            </a:prstGeom>
            <a:ln w="381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5832C893-9CB2-4F4A-A464-1E66C67220CE}"/>
                </a:ext>
              </a:extLst>
            </p:cNvPr>
            <p:cNvSpPr/>
            <p:nvPr/>
          </p:nvSpPr>
          <p:spPr>
            <a:xfrm>
              <a:off x="7432024" y="1556792"/>
              <a:ext cx="651284" cy="651284"/>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02</a:t>
              </a:r>
              <a:endParaRPr lang="zh-CN" altLang="en-US" sz="1200" b="1" dirty="0"/>
            </a:p>
          </p:txBody>
        </p:sp>
      </p:grpSp>
      <p:grpSp>
        <p:nvGrpSpPr>
          <p:cNvPr id="14" name="组合 13">
            <a:extLst>
              <a:ext uri="{FF2B5EF4-FFF2-40B4-BE49-F238E27FC236}">
                <a16:creationId xmlns:a16="http://schemas.microsoft.com/office/drawing/2014/main" id="{040909FF-C204-894A-A220-33EA2205DBE3}"/>
              </a:ext>
            </a:extLst>
          </p:cNvPr>
          <p:cNvGrpSpPr/>
          <p:nvPr/>
        </p:nvGrpSpPr>
        <p:grpSpPr>
          <a:xfrm>
            <a:off x="8788780" y="2822965"/>
            <a:ext cx="488527" cy="842920"/>
            <a:chOff x="10045806" y="1557958"/>
            <a:chExt cx="651284" cy="1123547"/>
          </a:xfrm>
        </p:grpSpPr>
        <p:cxnSp>
          <p:nvCxnSpPr>
            <p:cNvPr id="15" name="直接连接符 9">
              <a:extLst>
                <a:ext uri="{FF2B5EF4-FFF2-40B4-BE49-F238E27FC236}">
                  <a16:creationId xmlns:a16="http://schemas.microsoft.com/office/drawing/2014/main" id="{0BA41416-5DB2-734C-AC0E-44D0706D35B5}"/>
                </a:ext>
              </a:extLst>
            </p:cNvPr>
            <p:cNvCxnSpPr/>
            <p:nvPr/>
          </p:nvCxnSpPr>
          <p:spPr>
            <a:xfrm>
              <a:off x="10372131" y="2065226"/>
              <a:ext cx="0" cy="616279"/>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A8A93D01-128A-E848-830A-7423C2319F8B}"/>
                </a:ext>
              </a:extLst>
            </p:cNvPr>
            <p:cNvSpPr/>
            <p:nvPr/>
          </p:nvSpPr>
          <p:spPr>
            <a:xfrm>
              <a:off x="10045806" y="1557958"/>
              <a:ext cx="651284" cy="65128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t>03</a:t>
              </a:r>
              <a:endParaRPr lang="zh-CN" altLang="en-US" sz="1200" b="1" dirty="0"/>
            </a:p>
          </p:txBody>
        </p:sp>
      </p:grpSp>
      <p:grpSp>
        <p:nvGrpSpPr>
          <p:cNvPr id="17" name="组合 16">
            <a:extLst>
              <a:ext uri="{FF2B5EF4-FFF2-40B4-BE49-F238E27FC236}">
                <a16:creationId xmlns:a16="http://schemas.microsoft.com/office/drawing/2014/main" id="{F166261F-FE86-964D-B962-1EA598E429C3}"/>
              </a:ext>
            </a:extLst>
          </p:cNvPr>
          <p:cNvGrpSpPr/>
          <p:nvPr/>
        </p:nvGrpSpPr>
        <p:grpSpPr>
          <a:xfrm>
            <a:off x="7072452" y="3665151"/>
            <a:ext cx="2359843" cy="605024"/>
            <a:chOff x="7757666" y="2680527"/>
            <a:chExt cx="3146048" cy="806450"/>
          </a:xfrm>
        </p:grpSpPr>
        <p:sp>
          <p:nvSpPr>
            <p:cNvPr id="18" name="圆角矩形 17">
              <a:extLst>
                <a:ext uri="{FF2B5EF4-FFF2-40B4-BE49-F238E27FC236}">
                  <a16:creationId xmlns:a16="http://schemas.microsoft.com/office/drawing/2014/main" id="{A3E1D165-8743-6C4D-929E-48480A1E0C63}"/>
                </a:ext>
              </a:extLst>
            </p:cNvPr>
            <p:cNvSpPr/>
            <p:nvPr/>
          </p:nvSpPr>
          <p:spPr>
            <a:xfrm>
              <a:off x="7757666" y="2680527"/>
              <a:ext cx="3146048" cy="806450"/>
            </a:xfrm>
            <a:prstGeom prst="roundRect">
              <a:avLst>
                <a:gd name="adj" fmla="val 50000"/>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itchFamily="34" charset="-122"/>
                <a:ea typeface="微软雅黑" pitchFamily="34" charset="-122"/>
              </a:endParaRPr>
            </a:p>
          </p:txBody>
        </p:sp>
        <p:sp>
          <p:nvSpPr>
            <p:cNvPr id="19" name="TextBox 13">
              <a:extLst>
                <a:ext uri="{FF2B5EF4-FFF2-40B4-BE49-F238E27FC236}">
                  <a16:creationId xmlns:a16="http://schemas.microsoft.com/office/drawing/2014/main" id="{11C03A67-2B3D-FA49-9A14-5DD6273B89C8}"/>
                </a:ext>
              </a:extLst>
            </p:cNvPr>
            <p:cNvSpPr txBox="1"/>
            <p:nvPr/>
          </p:nvSpPr>
          <p:spPr>
            <a:xfrm>
              <a:off x="8277181" y="2904920"/>
              <a:ext cx="241990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kern="0" dirty="0">
                  <a:solidFill>
                    <a:schemeClr val="bg1"/>
                  </a:solidFill>
                  <a:latin typeface="微软雅黑" pitchFamily="34" charset="-122"/>
                  <a:ea typeface="微软雅黑" pitchFamily="34" charset="-122"/>
                </a:rPr>
                <a:t>输出脱敏数据集</a:t>
              </a:r>
            </a:p>
          </p:txBody>
        </p:sp>
      </p:grpSp>
      <p:grpSp>
        <p:nvGrpSpPr>
          <p:cNvPr id="20" name="组合 19">
            <a:extLst>
              <a:ext uri="{FF2B5EF4-FFF2-40B4-BE49-F238E27FC236}">
                <a16:creationId xmlns:a16="http://schemas.microsoft.com/office/drawing/2014/main" id="{15706C27-D171-324A-A934-4EBBA2232495}"/>
              </a:ext>
            </a:extLst>
          </p:cNvPr>
          <p:cNvGrpSpPr/>
          <p:nvPr/>
        </p:nvGrpSpPr>
        <p:grpSpPr>
          <a:xfrm>
            <a:off x="4653030" y="3665151"/>
            <a:ext cx="2790663" cy="605024"/>
            <a:chOff x="4532190" y="2680527"/>
            <a:chExt cx="3720400" cy="806450"/>
          </a:xfrm>
        </p:grpSpPr>
        <p:sp>
          <p:nvSpPr>
            <p:cNvPr id="21" name="圆角矩形 20">
              <a:extLst>
                <a:ext uri="{FF2B5EF4-FFF2-40B4-BE49-F238E27FC236}">
                  <a16:creationId xmlns:a16="http://schemas.microsoft.com/office/drawing/2014/main" id="{CD1A5654-CF6A-0E43-A165-01B2779663D6}"/>
                </a:ext>
              </a:extLst>
            </p:cNvPr>
            <p:cNvSpPr/>
            <p:nvPr/>
          </p:nvSpPr>
          <p:spPr>
            <a:xfrm>
              <a:off x="4532190" y="2680527"/>
              <a:ext cx="3720400" cy="806450"/>
            </a:xfrm>
            <a:prstGeom prst="roundRect">
              <a:avLst>
                <a:gd name="adj" fmla="val 50000"/>
              </a:avLst>
            </a:prstGeom>
            <a:solidFill>
              <a:schemeClr val="accent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itchFamily="34" charset="-122"/>
                <a:ea typeface="微软雅黑" pitchFamily="34" charset="-122"/>
              </a:endParaRPr>
            </a:p>
          </p:txBody>
        </p:sp>
        <p:sp>
          <p:nvSpPr>
            <p:cNvPr id="22" name="TextBox 16">
              <a:extLst>
                <a:ext uri="{FF2B5EF4-FFF2-40B4-BE49-F238E27FC236}">
                  <a16:creationId xmlns:a16="http://schemas.microsoft.com/office/drawing/2014/main" id="{E4573AF3-CAC0-374C-9242-A51FA70009AA}"/>
                </a:ext>
              </a:extLst>
            </p:cNvPr>
            <p:cNvSpPr txBox="1"/>
            <p:nvPr/>
          </p:nvSpPr>
          <p:spPr>
            <a:xfrm>
              <a:off x="5663157" y="2904920"/>
              <a:ext cx="2250691"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kern="0" dirty="0">
                  <a:solidFill>
                    <a:schemeClr val="bg1"/>
                  </a:solidFill>
                  <a:latin typeface="微软雅黑" pitchFamily="34" charset="-122"/>
                  <a:ea typeface="微软雅黑" pitchFamily="34" charset="-122"/>
                </a:rPr>
                <a:t>脱敏管道</a:t>
              </a:r>
            </a:p>
          </p:txBody>
        </p:sp>
      </p:grpSp>
      <p:grpSp>
        <p:nvGrpSpPr>
          <p:cNvPr id="23" name="组合 22">
            <a:extLst>
              <a:ext uri="{FF2B5EF4-FFF2-40B4-BE49-F238E27FC236}">
                <a16:creationId xmlns:a16="http://schemas.microsoft.com/office/drawing/2014/main" id="{687434DB-85B8-7D48-B95E-CBF01C1EEB3B}"/>
              </a:ext>
            </a:extLst>
          </p:cNvPr>
          <p:cNvGrpSpPr/>
          <p:nvPr/>
        </p:nvGrpSpPr>
        <p:grpSpPr>
          <a:xfrm>
            <a:off x="2206572" y="3490144"/>
            <a:ext cx="3151190" cy="955036"/>
            <a:chOff x="1270670" y="2447256"/>
            <a:chExt cx="4201040" cy="1272988"/>
          </a:xfrm>
        </p:grpSpPr>
        <p:grpSp>
          <p:nvGrpSpPr>
            <p:cNvPr id="24" name="组合 23">
              <a:extLst>
                <a:ext uri="{FF2B5EF4-FFF2-40B4-BE49-F238E27FC236}">
                  <a16:creationId xmlns:a16="http://schemas.microsoft.com/office/drawing/2014/main" id="{80A8A7DF-78D9-5543-B44F-038B6E8589C3}"/>
                </a:ext>
              </a:extLst>
            </p:cNvPr>
            <p:cNvGrpSpPr/>
            <p:nvPr/>
          </p:nvGrpSpPr>
          <p:grpSpPr>
            <a:xfrm>
              <a:off x="1270670" y="2447256"/>
              <a:ext cx="4201040" cy="1272988"/>
              <a:chOff x="1246093" y="2792504"/>
              <a:chExt cx="6436659" cy="1272988"/>
            </a:xfrm>
            <a:effectLst>
              <a:outerShdw blurRad="50800" dist="38100" algn="l" rotWithShape="0">
                <a:prstClr val="black">
                  <a:alpha val="40000"/>
                </a:prstClr>
              </a:outerShdw>
            </a:effectLst>
          </p:grpSpPr>
          <p:sp>
            <p:nvSpPr>
              <p:cNvPr id="27" name="圆角矩形 26">
                <a:extLst>
                  <a:ext uri="{FF2B5EF4-FFF2-40B4-BE49-F238E27FC236}">
                    <a16:creationId xmlns:a16="http://schemas.microsoft.com/office/drawing/2014/main" id="{A8CBBCBF-8A3B-864E-A36A-349B370524F5}"/>
                  </a:ext>
                </a:extLst>
              </p:cNvPr>
              <p:cNvSpPr/>
              <p:nvPr/>
            </p:nvSpPr>
            <p:spPr>
              <a:xfrm>
                <a:off x="1440041" y="3025587"/>
                <a:ext cx="6242711" cy="806823"/>
              </a:xfrm>
              <a:prstGeom prst="roundRect">
                <a:avLst>
                  <a:gd name="adj" fmla="val 50000"/>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itchFamily="34" charset="-122"/>
                  <a:ea typeface="微软雅黑" pitchFamily="34" charset="-122"/>
                </a:endParaRPr>
              </a:p>
            </p:txBody>
          </p:sp>
          <p:sp>
            <p:nvSpPr>
              <p:cNvPr id="28" name="椭圆 27">
                <a:extLst>
                  <a:ext uri="{FF2B5EF4-FFF2-40B4-BE49-F238E27FC236}">
                    <a16:creationId xmlns:a16="http://schemas.microsoft.com/office/drawing/2014/main" id="{9B3B91F2-E090-5E4E-BBF8-E659B489CEB4}"/>
                  </a:ext>
                </a:extLst>
              </p:cNvPr>
              <p:cNvSpPr/>
              <p:nvPr/>
            </p:nvSpPr>
            <p:spPr>
              <a:xfrm>
                <a:off x="1246093" y="2792504"/>
                <a:ext cx="2023551" cy="12729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latin typeface="微软雅黑" pitchFamily="34" charset="-122"/>
                  <a:ea typeface="微软雅黑" pitchFamily="34" charset="-122"/>
                </a:endParaRPr>
              </a:p>
            </p:txBody>
          </p:sp>
        </p:grpSp>
        <p:sp>
          <p:nvSpPr>
            <p:cNvPr id="25" name="TextBox 19">
              <a:extLst>
                <a:ext uri="{FF2B5EF4-FFF2-40B4-BE49-F238E27FC236}">
                  <a16:creationId xmlns:a16="http://schemas.microsoft.com/office/drawing/2014/main" id="{F2C535DB-C451-A947-A8F9-3596CA76453A}"/>
                </a:ext>
              </a:extLst>
            </p:cNvPr>
            <p:cNvSpPr txBox="1"/>
            <p:nvPr/>
          </p:nvSpPr>
          <p:spPr>
            <a:xfrm>
              <a:off x="2763565" y="2889561"/>
              <a:ext cx="250821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kern="0" dirty="0">
                  <a:solidFill>
                    <a:schemeClr val="bg1"/>
                  </a:solidFill>
                  <a:latin typeface="微软雅黑" pitchFamily="34" charset="-122"/>
                  <a:ea typeface="微软雅黑" pitchFamily="34" charset="-122"/>
                </a:rPr>
                <a:t>查询数据</a:t>
              </a:r>
            </a:p>
          </p:txBody>
        </p:sp>
        <p:sp>
          <p:nvSpPr>
            <p:cNvPr id="26" name="Freeform 494">
              <a:extLst>
                <a:ext uri="{FF2B5EF4-FFF2-40B4-BE49-F238E27FC236}">
                  <a16:creationId xmlns:a16="http://schemas.microsoft.com/office/drawing/2014/main" id="{590CB391-1E71-E248-B275-7485DFEDC8CC}"/>
                </a:ext>
              </a:extLst>
            </p:cNvPr>
            <p:cNvSpPr>
              <a:spLocks noEditPoints="1"/>
            </p:cNvSpPr>
            <p:nvPr/>
          </p:nvSpPr>
          <p:spPr bwMode="auto">
            <a:xfrm>
              <a:off x="1637986" y="2759033"/>
              <a:ext cx="586086" cy="661106"/>
            </a:xfrm>
            <a:custGeom>
              <a:avLst/>
              <a:gdLst>
                <a:gd name="T0" fmla="*/ 68 w 125"/>
                <a:gd name="T1" fmla="*/ 27 h 141"/>
                <a:gd name="T2" fmla="*/ 77 w 125"/>
                <a:gd name="T3" fmla="*/ 40 h 141"/>
                <a:gd name="T4" fmla="*/ 74 w 125"/>
                <a:gd name="T5" fmla="*/ 51 h 141"/>
                <a:gd name="T6" fmla="*/ 107 w 125"/>
                <a:gd name="T7" fmla="*/ 141 h 141"/>
                <a:gd name="T8" fmla="*/ 29 w 125"/>
                <a:gd name="T9" fmla="*/ 141 h 141"/>
                <a:gd name="T10" fmla="*/ 40 w 125"/>
                <a:gd name="T11" fmla="*/ 86 h 141"/>
                <a:gd name="T12" fmla="*/ 50 w 125"/>
                <a:gd name="T13" fmla="*/ 46 h 141"/>
                <a:gd name="T14" fmla="*/ 50 w 125"/>
                <a:gd name="T15" fmla="*/ 35 h 141"/>
                <a:gd name="T16" fmla="*/ 63 w 125"/>
                <a:gd name="T17" fmla="*/ 25 h 141"/>
                <a:gd name="T18" fmla="*/ 66 w 125"/>
                <a:gd name="T19" fmla="*/ 68 h 141"/>
                <a:gd name="T20" fmla="*/ 66 w 125"/>
                <a:gd name="T21" fmla="*/ 68 h 141"/>
                <a:gd name="T22" fmla="*/ 55 w 125"/>
                <a:gd name="T23" fmla="*/ 86 h 141"/>
                <a:gd name="T24" fmla="*/ 68 w 125"/>
                <a:gd name="T25" fmla="*/ 75 h 141"/>
                <a:gd name="T26" fmla="*/ 81 w 125"/>
                <a:gd name="T27" fmla="*/ 110 h 141"/>
                <a:gd name="T28" fmla="*/ 85 w 125"/>
                <a:gd name="T29" fmla="*/ 117 h 141"/>
                <a:gd name="T30" fmla="*/ 85 w 125"/>
                <a:gd name="T31" fmla="*/ 117 h 141"/>
                <a:gd name="T32" fmla="*/ 70 w 125"/>
                <a:gd name="T33" fmla="*/ 115 h 141"/>
                <a:gd name="T34" fmla="*/ 44 w 125"/>
                <a:gd name="T35" fmla="*/ 128 h 141"/>
                <a:gd name="T36" fmla="*/ 66 w 125"/>
                <a:gd name="T37" fmla="*/ 93 h 141"/>
                <a:gd name="T38" fmla="*/ 48 w 125"/>
                <a:gd name="T39" fmla="*/ 104 h 141"/>
                <a:gd name="T40" fmla="*/ 101 w 125"/>
                <a:gd name="T41" fmla="*/ 7 h 141"/>
                <a:gd name="T42" fmla="*/ 112 w 125"/>
                <a:gd name="T43" fmla="*/ 31 h 141"/>
                <a:gd name="T44" fmla="*/ 112 w 125"/>
                <a:gd name="T45" fmla="*/ 49 h 141"/>
                <a:gd name="T46" fmla="*/ 99 w 125"/>
                <a:gd name="T47" fmla="*/ 73 h 141"/>
                <a:gd name="T48" fmla="*/ 116 w 125"/>
                <a:gd name="T49" fmla="*/ 73 h 141"/>
                <a:gd name="T50" fmla="*/ 125 w 125"/>
                <a:gd name="T51" fmla="*/ 40 h 141"/>
                <a:gd name="T52" fmla="*/ 121 w 125"/>
                <a:gd name="T53" fmla="*/ 18 h 141"/>
                <a:gd name="T54" fmla="*/ 110 w 125"/>
                <a:gd name="T55" fmla="*/ 0 h 141"/>
                <a:gd name="T56" fmla="*/ 26 w 125"/>
                <a:gd name="T57" fmla="*/ 73 h 141"/>
                <a:gd name="T58" fmla="*/ 15 w 125"/>
                <a:gd name="T59" fmla="*/ 49 h 141"/>
                <a:gd name="T60" fmla="*/ 15 w 125"/>
                <a:gd name="T61" fmla="*/ 31 h 141"/>
                <a:gd name="T62" fmla="*/ 26 w 125"/>
                <a:gd name="T63" fmla="*/ 7 h 141"/>
                <a:gd name="T64" fmla="*/ 9 w 125"/>
                <a:gd name="T65" fmla="*/ 9 h 141"/>
                <a:gd name="T66" fmla="*/ 0 w 125"/>
                <a:gd name="T67" fmla="*/ 40 h 141"/>
                <a:gd name="T68" fmla="*/ 6 w 125"/>
                <a:gd name="T69" fmla="*/ 62 h 141"/>
                <a:gd name="T70" fmla="*/ 17 w 125"/>
                <a:gd name="T71" fmla="*/ 80 h 141"/>
                <a:gd name="T72" fmla="*/ 83 w 125"/>
                <a:gd name="T73" fmla="*/ 22 h 141"/>
                <a:gd name="T74" fmla="*/ 90 w 125"/>
                <a:gd name="T75" fmla="*/ 40 h 141"/>
                <a:gd name="T76" fmla="*/ 92 w 125"/>
                <a:gd name="T77" fmla="*/ 66 h 141"/>
                <a:gd name="T78" fmla="*/ 99 w 125"/>
                <a:gd name="T79" fmla="*/ 55 h 141"/>
                <a:gd name="T80" fmla="*/ 103 w 125"/>
                <a:gd name="T81" fmla="*/ 40 h 141"/>
                <a:gd name="T82" fmla="*/ 96 w 125"/>
                <a:gd name="T83" fmla="*/ 20 h 141"/>
                <a:gd name="T84" fmla="*/ 35 w 125"/>
                <a:gd name="T85" fmla="*/ 66 h 141"/>
                <a:gd name="T86" fmla="*/ 39 w 125"/>
                <a:gd name="T87" fmla="*/ 49 h 141"/>
                <a:gd name="T88" fmla="*/ 39 w 125"/>
                <a:gd name="T89" fmla="*/ 31 h 141"/>
                <a:gd name="T90" fmla="*/ 33 w 125"/>
                <a:gd name="T91" fmla="*/ 14 h 141"/>
                <a:gd name="T92" fmla="*/ 24 w 125"/>
                <a:gd name="T93" fmla="*/ 33 h 141"/>
                <a:gd name="T94" fmla="*/ 24 w 125"/>
                <a:gd name="T95" fmla="*/ 47 h 141"/>
                <a:gd name="T96" fmla="*/ 35 w 125"/>
                <a:gd name="T97" fmla="*/ 6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 h="141">
                  <a:moveTo>
                    <a:pt x="63" y="25"/>
                  </a:moveTo>
                  <a:lnTo>
                    <a:pt x="63" y="25"/>
                  </a:lnTo>
                  <a:lnTo>
                    <a:pt x="68" y="27"/>
                  </a:lnTo>
                  <a:lnTo>
                    <a:pt x="74" y="29"/>
                  </a:lnTo>
                  <a:lnTo>
                    <a:pt x="77" y="35"/>
                  </a:lnTo>
                  <a:lnTo>
                    <a:pt x="77" y="40"/>
                  </a:lnTo>
                  <a:lnTo>
                    <a:pt x="77" y="40"/>
                  </a:lnTo>
                  <a:lnTo>
                    <a:pt x="77" y="46"/>
                  </a:lnTo>
                  <a:lnTo>
                    <a:pt x="74" y="51"/>
                  </a:lnTo>
                  <a:lnTo>
                    <a:pt x="86" y="86"/>
                  </a:lnTo>
                  <a:lnTo>
                    <a:pt x="103" y="132"/>
                  </a:lnTo>
                  <a:lnTo>
                    <a:pt x="107" y="141"/>
                  </a:lnTo>
                  <a:lnTo>
                    <a:pt x="97" y="141"/>
                  </a:lnTo>
                  <a:lnTo>
                    <a:pt x="97" y="141"/>
                  </a:lnTo>
                  <a:lnTo>
                    <a:pt x="29" y="141"/>
                  </a:lnTo>
                  <a:lnTo>
                    <a:pt x="20" y="141"/>
                  </a:lnTo>
                  <a:lnTo>
                    <a:pt x="24" y="132"/>
                  </a:lnTo>
                  <a:lnTo>
                    <a:pt x="40" y="86"/>
                  </a:lnTo>
                  <a:lnTo>
                    <a:pt x="53" y="51"/>
                  </a:lnTo>
                  <a:lnTo>
                    <a:pt x="53" y="51"/>
                  </a:lnTo>
                  <a:lnTo>
                    <a:pt x="50" y="46"/>
                  </a:lnTo>
                  <a:lnTo>
                    <a:pt x="48" y="40"/>
                  </a:lnTo>
                  <a:lnTo>
                    <a:pt x="48" y="40"/>
                  </a:lnTo>
                  <a:lnTo>
                    <a:pt x="50" y="35"/>
                  </a:lnTo>
                  <a:lnTo>
                    <a:pt x="53" y="29"/>
                  </a:lnTo>
                  <a:lnTo>
                    <a:pt x="57" y="27"/>
                  </a:lnTo>
                  <a:lnTo>
                    <a:pt x="63" y="25"/>
                  </a:lnTo>
                  <a:lnTo>
                    <a:pt x="63" y="25"/>
                  </a:lnTo>
                  <a:close/>
                  <a:moveTo>
                    <a:pt x="66" y="68"/>
                  </a:moveTo>
                  <a:lnTo>
                    <a:pt x="66" y="68"/>
                  </a:lnTo>
                  <a:lnTo>
                    <a:pt x="64" y="60"/>
                  </a:lnTo>
                  <a:lnTo>
                    <a:pt x="59" y="75"/>
                  </a:lnTo>
                  <a:lnTo>
                    <a:pt x="66" y="68"/>
                  </a:lnTo>
                  <a:lnTo>
                    <a:pt x="66" y="68"/>
                  </a:lnTo>
                  <a:close/>
                  <a:moveTo>
                    <a:pt x="68" y="75"/>
                  </a:moveTo>
                  <a:lnTo>
                    <a:pt x="55" y="86"/>
                  </a:lnTo>
                  <a:lnTo>
                    <a:pt x="74" y="86"/>
                  </a:lnTo>
                  <a:lnTo>
                    <a:pt x="68" y="75"/>
                  </a:lnTo>
                  <a:lnTo>
                    <a:pt x="68" y="75"/>
                  </a:lnTo>
                  <a:close/>
                  <a:moveTo>
                    <a:pt x="75" y="95"/>
                  </a:moveTo>
                  <a:lnTo>
                    <a:pt x="53" y="110"/>
                  </a:lnTo>
                  <a:lnTo>
                    <a:pt x="81" y="110"/>
                  </a:lnTo>
                  <a:lnTo>
                    <a:pt x="75" y="95"/>
                  </a:lnTo>
                  <a:lnTo>
                    <a:pt x="75" y="95"/>
                  </a:lnTo>
                  <a:close/>
                  <a:moveTo>
                    <a:pt x="85" y="117"/>
                  </a:moveTo>
                  <a:lnTo>
                    <a:pt x="61" y="128"/>
                  </a:lnTo>
                  <a:lnTo>
                    <a:pt x="88" y="128"/>
                  </a:lnTo>
                  <a:lnTo>
                    <a:pt x="85" y="117"/>
                  </a:lnTo>
                  <a:lnTo>
                    <a:pt x="85" y="117"/>
                  </a:lnTo>
                  <a:close/>
                  <a:moveTo>
                    <a:pt x="44" y="128"/>
                  </a:moveTo>
                  <a:lnTo>
                    <a:pt x="70" y="115"/>
                  </a:lnTo>
                  <a:lnTo>
                    <a:pt x="44" y="115"/>
                  </a:lnTo>
                  <a:lnTo>
                    <a:pt x="39" y="128"/>
                  </a:lnTo>
                  <a:lnTo>
                    <a:pt x="44" y="128"/>
                  </a:lnTo>
                  <a:lnTo>
                    <a:pt x="44" y="128"/>
                  </a:lnTo>
                  <a:close/>
                  <a:moveTo>
                    <a:pt x="48" y="104"/>
                  </a:moveTo>
                  <a:lnTo>
                    <a:pt x="66" y="93"/>
                  </a:lnTo>
                  <a:lnTo>
                    <a:pt x="52" y="93"/>
                  </a:lnTo>
                  <a:lnTo>
                    <a:pt x="48" y="104"/>
                  </a:lnTo>
                  <a:lnTo>
                    <a:pt x="48" y="104"/>
                  </a:lnTo>
                  <a:close/>
                  <a:moveTo>
                    <a:pt x="110" y="0"/>
                  </a:moveTo>
                  <a:lnTo>
                    <a:pt x="101" y="7"/>
                  </a:lnTo>
                  <a:lnTo>
                    <a:pt x="101" y="7"/>
                  </a:lnTo>
                  <a:lnTo>
                    <a:pt x="105" y="14"/>
                  </a:lnTo>
                  <a:lnTo>
                    <a:pt x="110" y="22"/>
                  </a:lnTo>
                  <a:lnTo>
                    <a:pt x="112" y="31"/>
                  </a:lnTo>
                  <a:lnTo>
                    <a:pt x="112" y="40"/>
                  </a:lnTo>
                  <a:lnTo>
                    <a:pt x="112" y="40"/>
                  </a:lnTo>
                  <a:lnTo>
                    <a:pt x="112" y="49"/>
                  </a:lnTo>
                  <a:lnTo>
                    <a:pt x="108" y="58"/>
                  </a:lnTo>
                  <a:lnTo>
                    <a:pt x="105" y="66"/>
                  </a:lnTo>
                  <a:lnTo>
                    <a:pt x="99" y="73"/>
                  </a:lnTo>
                  <a:lnTo>
                    <a:pt x="110" y="80"/>
                  </a:lnTo>
                  <a:lnTo>
                    <a:pt x="110" y="80"/>
                  </a:lnTo>
                  <a:lnTo>
                    <a:pt x="116" y="73"/>
                  </a:lnTo>
                  <a:lnTo>
                    <a:pt x="121" y="62"/>
                  </a:lnTo>
                  <a:lnTo>
                    <a:pt x="125" y="51"/>
                  </a:lnTo>
                  <a:lnTo>
                    <a:pt x="125" y="40"/>
                  </a:lnTo>
                  <a:lnTo>
                    <a:pt x="125" y="40"/>
                  </a:lnTo>
                  <a:lnTo>
                    <a:pt x="125" y="29"/>
                  </a:lnTo>
                  <a:lnTo>
                    <a:pt x="121" y="18"/>
                  </a:lnTo>
                  <a:lnTo>
                    <a:pt x="116" y="7"/>
                  </a:lnTo>
                  <a:lnTo>
                    <a:pt x="110" y="0"/>
                  </a:lnTo>
                  <a:lnTo>
                    <a:pt x="110" y="0"/>
                  </a:lnTo>
                  <a:close/>
                  <a:moveTo>
                    <a:pt x="17" y="80"/>
                  </a:moveTo>
                  <a:lnTo>
                    <a:pt x="26" y="73"/>
                  </a:lnTo>
                  <a:lnTo>
                    <a:pt x="26" y="73"/>
                  </a:lnTo>
                  <a:lnTo>
                    <a:pt x="20" y="66"/>
                  </a:lnTo>
                  <a:lnTo>
                    <a:pt x="17" y="58"/>
                  </a:lnTo>
                  <a:lnTo>
                    <a:pt x="15" y="49"/>
                  </a:lnTo>
                  <a:lnTo>
                    <a:pt x="13" y="40"/>
                  </a:lnTo>
                  <a:lnTo>
                    <a:pt x="13" y="40"/>
                  </a:lnTo>
                  <a:lnTo>
                    <a:pt x="15" y="31"/>
                  </a:lnTo>
                  <a:lnTo>
                    <a:pt x="17" y="22"/>
                  </a:lnTo>
                  <a:lnTo>
                    <a:pt x="20" y="14"/>
                  </a:lnTo>
                  <a:lnTo>
                    <a:pt x="26" y="7"/>
                  </a:lnTo>
                  <a:lnTo>
                    <a:pt x="17" y="0"/>
                  </a:lnTo>
                  <a:lnTo>
                    <a:pt x="17" y="0"/>
                  </a:lnTo>
                  <a:lnTo>
                    <a:pt x="9" y="9"/>
                  </a:lnTo>
                  <a:lnTo>
                    <a:pt x="6" y="18"/>
                  </a:lnTo>
                  <a:lnTo>
                    <a:pt x="2" y="29"/>
                  </a:lnTo>
                  <a:lnTo>
                    <a:pt x="0" y="40"/>
                  </a:lnTo>
                  <a:lnTo>
                    <a:pt x="0" y="40"/>
                  </a:lnTo>
                  <a:lnTo>
                    <a:pt x="2" y="51"/>
                  </a:lnTo>
                  <a:lnTo>
                    <a:pt x="6" y="62"/>
                  </a:lnTo>
                  <a:lnTo>
                    <a:pt x="9" y="71"/>
                  </a:lnTo>
                  <a:lnTo>
                    <a:pt x="17" y="80"/>
                  </a:lnTo>
                  <a:lnTo>
                    <a:pt x="17" y="80"/>
                  </a:lnTo>
                  <a:close/>
                  <a:moveTo>
                    <a:pt x="92" y="14"/>
                  </a:moveTo>
                  <a:lnTo>
                    <a:pt x="83" y="22"/>
                  </a:lnTo>
                  <a:lnTo>
                    <a:pt x="83" y="22"/>
                  </a:lnTo>
                  <a:lnTo>
                    <a:pt x="88" y="31"/>
                  </a:lnTo>
                  <a:lnTo>
                    <a:pt x="90" y="40"/>
                  </a:lnTo>
                  <a:lnTo>
                    <a:pt x="90" y="40"/>
                  </a:lnTo>
                  <a:lnTo>
                    <a:pt x="88" y="49"/>
                  </a:lnTo>
                  <a:lnTo>
                    <a:pt x="83" y="58"/>
                  </a:lnTo>
                  <a:lnTo>
                    <a:pt x="92" y="66"/>
                  </a:lnTo>
                  <a:lnTo>
                    <a:pt x="92" y="66"/>
                  </a:lnTo>
                  <a:lnTo>
                    <a:pt x="96" y="60"/>
                  </a:lnTo>
                  <a:lnTo>
                    <a:pt x="99" y="55"/>
                  </a:lnTo>
                  <a:lnTo>
                    <a:pt x="101" y="47"/>
                  </a:lnTo>
                  <a:lnTo>
                    <a:pt x="103" y="40"/>
                  </a:lnTo>
                  <a:lnTo>
                    <a:pt x="103" y="40"/>
                  </a:lnTo>
                  <a:lnTo>
                    <a:pt x="101" y="33"/>
                  </a:lnTo>
                  <a:lnTo>
                    <a:pt x="99" y="25"/>
                  </a:lnTo>
                  <a:lnTo>
                    <a:pt x="96" y="20"/>
                  </a:lnTo>
                  <a:lnTo>
                    <a:pt x="92" y="14"/>
                  </a:lnTo>
                  <a:lnTo>
                    <a:pt x="92" y="14"/>
                  </a:lnTo>
                  <a:close/>
                  <a:moveTo>
                    <a:pt x="35" y="66"/>
                  </a:moveTo>
                  <a:lnTo>
                    <a:pt x="44" y="58"/>
                  </a:lnTo>
                  <a:lnTo>
                    <a:pt x="44" y="58"/>
                  </a:lnTo>
                  <a:lnTo>
                    <a:pt x="39" y="49"/>
                  </a:lnTo>
                  <a:lnTo>
                    <a:pt x="37" y="40"/>
                  </a:lnTo>
                  <a:lnTo>
                    <a:pt x="37" y="40"/>
                  </a:lnTo>
                  <a:lnTo>
                    <a:pt x="39" y="31"/>
                  </a:lnTo>
                  <a:lnTo>
                    <a:pt x="44" y="22"/>
                  </a:lnTo>
                  <a:lnTo>
                    <a:pt x="33" y="14"/>
                  </a:lnTo>
                  <a:lnTo>
                    <a:pt x="33" y="14"/>
                  </a:lnTo>
                  <a:lnTo>
                    <a:pt x="29" y="20"/>
                  </a:lnTo>
                  <a:lnTo>
                    <a:pt x="26" y="25"/>
                  </a:lnTo>
                  <a:lnTo>
                    <a:pt x="24" y="33"/>
                  </a:lnTo>
                  <a:lnTo>
                    <a:pt x="24" y="40"/>
                  </a:lnTo>
                  <a:lnTo>
                    <a:pt x="24" y="40"/>
                  </a:lnTo>
                  <a:lnTo>
                    <a:pt x="24" y="47"/>
                  </a:lnTo>
                  <a:lnTo>
                    <a:pt x="28" y="55"/>
                  </a:lnTo>
                  <a:lnTo>
                    <a:pt x="29" y="60"/>
                  </a:lnTo>
                  <a:lnTo>
                    <a:pt x="35" y="66"/>
                  </a:lnTo>
                  <a:lnTo>
                    <a:pt x="35" y="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a:solidFill>
                  <a:schemeClr val="lt1"/>
                </a:solidFill>
                <a:latin typeface="微软雅黑" pitchFamily="34" charset="-122"/>
                <a:ea typeface="微软雅黑" pitchFamily="34" charset="-122"/>
              </a:endParaRPr>
            </a:p>
          </p:txBody>
        </p:sp>
      </p:grpSp>
      <p:sp>
        <p:nvSpPr>
          <p:cNvPr id="29" name="矩形 28">
            <a:extLst>
              <a:ext uri="{FF2B5EF4-FFF2-40B4-BE49-F238E27FC236}">
                <a16:creationId xmlns:a16="http://schemas.microsoft.com/office/drawing/2014/main" id="{B9D49F90-D535-C44C-A607-7D132C832E99}"/>
              </a:ext>
            </a:extLst>
          </p:cNvPr>
          <p:cNvSpPr/>
          <p:nvPr/>
        </p:nvSpPr>
        <p:spPr>
          <a:xfrm>
            <a:off x="3326389" y="4475475"/>
            <a:ext cx="1815168" cy="386334"/>
          </a:xfrm>
          <a:prstGeom prst="rect">
            <a:avLst/>
          </a:prstGeom>
        </p:spPr>
        <p:txBody>
          <a:bodyPr wrap="square" lIns="68589" tIns="34295" rIns="68589" bIns="34295">
            <a:spAutoFit/>
          </a:bodyPr>
          <a:lstStyle/>
          <a:p>
            <a:pPr>
              <a:lnSpc>
                <a:spcPct val="12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数据资产、数据服务、可视化查询出数据</a:t>
            </a:r>
          </a:p>
        </p:txBody>
      </p:sp>
      <p:sp>
        <p:nvSpPr>
          <p:cNvPr id="30" name="矩形 29">
            <a:extLst>
              <a:ext uri="{FF2B5EF4-FFF2-40B4-BE49-F238E27FC236}">
                <a16:creationId xmlns:a16="http://schemas.microsoft.com/office/drawing/2014/main" id="{0EE1A1C8-2E7F-8D43-876D-FCD5B40E6E70}"/>
              </a:ext>
            </a:extLst>
          </p:cNvPr>
          <p:cNvSpPr/>
          <p:nvPr/>
        </p:nvSpPr>
        <p:spPr>
          <a:xfrm>
            <a:off x="5374437" y="4475475"/>
            <a:ext cx="1815168" cy="718733"/>
          </a:xfrm>
          <a:prstGeom prst="rect">
            <a:avLst/>
          </a:prstGeom>
        </p:spPr>
        <p:txBody>
          <a:bodyPr wrap="square" lIns="68589" tIns="34295" rIns="68589" bIns="34295">
            <a:spAutoFit/>
          </a:bodyPr>
          <a:lstStyle/>
          <a:p>
            <a:pPr>
              <a:lnSpc>
                <a:spcPct val="12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对于传递过来的数据集，查询改数据集在脱敏配置中是否存在脱敏字段，如果有的话将对应字段的数据进行脱敏转换</a:t>
            </a:r>
          </a:p>
        </p:txBody>
      </p:sp>
      <p:sp>
        <p:nvSpPr>
          <p:cNvPr id="31" name="矩形 30">
            <a:extLst>
              <a:ext uri="{FF2B5EF4-FFF2-40B4-BE49-F238E27FC236}">
                <a16:creationId xmlns:a16="http://schemas.microsoft.com/office/drawing/2014/main" id="{3799CB73-29FB-6A4A-A33C-7674A622A983}"/>
              </a:ext>
            </a:extLst>
          </p:cNvPr>
          <p:cNvSpPr/>
          <p:nvPr/>
        </p:nvSpPr>
        <p:spPr>
          <a:xfrm>
            <a:off x="7617127" y="4513679"/>
            <a:ext cx="1815168" cy="220135"/>
          </a:xfrm>
          <a:prstGeom prst="rect">
            <a:avLst/>
          </a:prstGeom>
        </p:spPr>
        <p:txBody>
          <a:bodyPr wrap="square" lIns="68589" tIns="34295" rIns="68589" bIns="34295">
            <a:spAutoFit/>
          </a:bodyPr>
          <a:lstStyle/>
          <a:p>
            <a:pPr>
              <a:lnSpc>
                <a:spcPct val="120000"/>
              </a:lnSpc>
            </a:pP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mn-ea"/>
                <a:sym typeface="Arial" panose="020B0604020202020204" pitchFamily="34" charset="0"/>
              </a:rPr>
              <a:t>将脱敏后的数据返回给用户</a:t>
            </a:r>
          </a:p>
        </p:txBody>
      </p:sp>
    </p:spTree>
    <p:extLst>
      <p:ext uri="{BB962C8B-B14F-4D97-AF65-F5344CB8AC3E}">
        <p14:creationId xmlns:p14="http://schemas.microsoft.com/office/powerpoint/2010/main" val="1947561244"/>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400"/>
                            </p:stCondLst>
                            <p:childTnLst>
                              <p:par>
                                <p:cTn id="10" presetID="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0-#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400"/>
                            </p:stCondLst>
                            <p:childTnLst>
                              <p:par>
                                <p:cTn id="21" presetID="14" presetClass="entr" presetSubtype="1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randombar(horizontal)">
                                      <p:cBhvr>
                                        <p:cTn id="23" dur="500"/>
                                        <p:tgtEl>
                                          <p:spTgt spid="29"/>
                                        </p:tgtEl>
                                      </p:cBhvr>
                                    </p:animEffect>
                                  </p:childTnLst>
                                </p:cTn>
                              </p:par>
                            </p:childTnLst>
                          </p:cTn>
                        </p:par>
                        <p:par>
                          <p:cTn id="24" fill="hold">
                            <p:stCondLst>
                              <p:cond delay="1900"/>
                            </p:stCondLst>
                            <p:childTnLst>
                              <p:par>
                                <p:cTn id="25" presetID="12" presetClass="entr" presetSubtype="8"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ppt_x</p:attrName>
                                        </p:attrNameLst>
                                      </p:cBhvr>
                                      <p:tavLst>
                                        <p:tav tm="0">
                                          <p:val>
                                            <p:strVal val="#ppt_x-#ppt_w*1.125000"/>
                                          </p:val>
                                        </p:tav>
                                        <p:tav tm="100000">
                                          <p:val>
                                            <p:strVal val="#ppt_x"/>
                                          </p:val>
                                        </p:tav>
                                      </p:tavLst>
                                    </p:anim>
                                    <p:animEffect transition="in" filter="wipe(right)">
                                      <p:cBhvr>
                                        <p:cTn id="28" dur="500"/>
                                        <p:tgtEl>
                                          <p:spTgt spid="20"/>
                                        </p:tgtEl>
                                      </p:cBhvr>
                                    </p:animEffect>
                                  </p:childTnLst>
                                </p:cTn>
                              </p:par>
                            </p:childTnLst>
                          </p:cTn>
                        </p:par>
                        <p:par>
                          <p:cTn id="29" fill="hold">
                            <p:stCondLst>
                              <p:cond delay="2400"/>
                            </p:stCondLst>
                            <p:childTnLst>
                              <p:par>
                                <p:cTn id="30" presetID="42"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anim calcmode="lin" valueType="num">
                                      <p:cBhvr>
                                        <p:cTn id="33" dur="500" fill="hold"/>
                                        <p:tgtEl>
                                          <p:spTgt spid="11"/>
                                        </p:tgtEl>
                                        <p:attrNameLst>
                                          <p:attrName>ppt_x</p:attrName>
                                        </p:attrNameLst>
                                      </p:cBhvr>
                                      <p:tavLst>
                                        <p:tav tm="0">
                                          <p:val>
                                            <p:strVal val="#ppt_x"/>
                                          </p:val>
                                        </p:tav>
                                        <p:tav tm="100000">
                                          <p:val>
                                            <p:strVal val="#ppt_x"/>
                                          </p:val>
                                        </p:tav>
                                      </p:tavLst>
                                    </p:anim>
                                    <p:anim calcmode="lin" valueType="num">
                                      <p:cBhvr>
                                        <p:cTn id="34" dur="500" fill="hold"/>
                                        <p:tgtEl>
                                          <p:spTgt spid="11"/>
                                        </p:tgtEl>
                                        <p:attrNameLst>
                                          <p:attrName>ppt_y</p:attrName>
                                        </p:attrNameLst>
                                      </p:cBhvr>
                                      <p:tavLst>
                                        <p:tav tm="0">
                                          <p:val>
                                            <p:strVal val="#ppt_y+.1"/>
                                          </p:val>
                                        </p:tav>
                                        <p:tav tm="100000">
                                          <p:val>
                                            <p:strVal val="#ppt_y"/>
                                          </p:val>
                                        </p:tav>
                                      </p:tavLst>
                                    </p:anim>
                                  </p:childTnLst>
                                </p:cTn>
                              </p:par>
                            </p:childTnLst>
                          </p:cTn>
                        </p:par>
                        <p:par>
                          <p:cTn id="35" fill="hold">
                            <p:stCondLst>
                              <p:cond delay="2900"/>
                            </p:stCondLst>
                            <p:childTnLst>
                              <p:par>
                                <p:cTn id="36" presetID="14" presetClass="entr" presetSubtype="10"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randombar(horizontal)">
                                      <p:cBhvr>
                                        <p:cTn id="38" dur="500"/>
                                        <p:tgtEl>
                                          <p:spTgt spid="30"/>
                                        </p:tgtEl>
                                      </p:cBhvr>
                                    </p:animEffect>
                                  </p:childTnLst>
                                </p:cTn>
                              </p:par>
                            </p:childTnLst>
                          </p:cTn>
                        </p:par>
                        <p:par>
                          <p:cTn id="39" fill="hold">
                            <p:stCondLst>
                              <p:cond delay="3400"/>
                            </p:stCondLst>
                            <p:childTnLst>
                              <p:par>
                                <p:cTn id="40" presetID="1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ppt_x</p:attrName>
                                        </p:attrNameLst>
                                      </p:cBhvr>
                                      <p:tavLst>
                                        <p:tav tm="0">
                                          <p:val>
                                            <p:strVal val="#ppt_x-#ppt_w*1.125000"/>
                                          </p:val>
                                        </p:tav>
                                        <p:tav tm="100000">
                                          <p:val>
                                            <p:strVal val="#ppt_x"/>
                                          </p:val>
                                        </p:tav>
                                      </p:tavLst>
                                    </p:anim>
                                    <p:animEffect transition="in" filter="wipe(right)">
                                      <p:cBhvr>
                                        <p:cTn id="43" dur="500"/>
                                        <p:tgtEl>
                                          <p:spTgt spid="17"/>
                                        </p:tgtEl>
                                      </p:cBhvr>
                                    </p:animEffect>
                                  </p:childTnLst>
                                </p:cTn>
                              </p:par>
                            </p:childTnLst>
                          </p:cTn>
                        </p:par>
                        <p:par>
                          <p:cTn id="44" fill="hold">
                            <p:stCondLst>
                              <p:cond delay="3900"/>
                            </p:stCondLst>
                            <p:childTnLst>
                              <p:par>
                                <p:cTn id="45" presetID="42"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anim calcmode="lin" valueType="num">
                                      <p:cBhvr>
                                        <p:cTn id="48" dur="500" fill="hold"/>
                                        <p:tgtEl>
                                          <p:spTgt spid="14"/>
                                        </p:tgtEl>
                                        <p:attrNameLst>
                                          <p:attrName>ppt_x</p:attrName>
                                        </p:attrNameLst>
                                      </p:cBhvr>
                                      <p:tavLst>
                                        <p:tav tm="0">
                                          <p:val>
                                            <p:strVal val="#ppt_x"/>
                                          </p:val>
                                        </p:tav>
                                        <p:tav tm="100000">
                                          <p:val>
                                            <p:strVal val="#ppt_x"/>
                                          </p:val>
                                        </p:tav>
                                      </p:tavLst>
                                    </p:anim>
                                    <p:anim calcmode="lin" valueType="num">
                                      <p:cBhvr>
                                        <p:cTn id="49" dur="500" fill="hold"/>
                                        <p:tgtEl>
                                          <p:spTgt spid="14"/>
                                        </p:tgtEl>
                                        <p:attrNameLst>
                                          <p:attrName>ppt_y</p:attrName>
                                        </p:attrNameLst>
                                      </p:cBhvr>
                                      <p:tavLst>
                                        <p:tav tm="0">
                                          <p:val>
                                            <p:strVal val="#ppt_y+.1"/>
                                          </p:val>
                                        </p:tav>
                                        <p:tav tm="100000">
                                          <p:val>
                                            <p:strVal val="#ppt_y"/>
                                          </p:val>
                                        </p:tav>
                                      </p:tavLst>
                                    </p:anim>
                                  </p:childTnLst>
                                </p:cTn>
                              </p:par>
                            </p:childTnLst>
                          </p:cTn>
                        </p:par>
                        <p:par>
                          <p:cTn id="50" fill="hold">
                            <p:stCondLst>
                              <p:cond delay="4400"/>
                            </p:stCondLst>
                            <p:childTnLst>
                              <p:par>
                                <p:cTn id="51" presetID="14" presetClass="entr" presetSubtype="1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randombar(horizontal)">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方案三</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US" altLang="zh-CN" sz="2000" b="1" dirty="0">
                <a:latin typeface="Arial Nova Cond" panose="020B0506020202020204" pitchFamily="34" charset="0"/>
              </a:rPr>
              <a:t>Java</a:t>
            </a:r>
            <a:r>
              <a:rPr lang="zh-CN" altLang="en-US" sz="2000" b="1" dirty="0">
                <a:latin typeface="Arial Nova Cond" panose="020B0506020202020204" pitchFamily="34" charset="0"/>
              </a:rPr>
              <a:t>注解实现接口输出数据脱敏</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10696117" cy="646331"/>
          </a:xfrm>
          <a:prstGeom prst="rect">
            <a:avLst/>
          </a:prstGeom>
          <a:noFill/>
        </p:spPr>
        <p:txBody>
          <a:bodyPr wrap="square" rtlCol="0">
            <a:spAutoFit/>
          </a:bodyPr>
          <a:lstStyle/>
          <a:p>
            <a:r>
              <a:rPr lang="zh-CN" altLang="en-US" dirty="0"/>
              <a:t>在数据安全管理中，对于配置的一些如手机号，身份证，姓名这些数据不允许所有人都能看，这时候我们要对相对数据进行脱敏</a:t>
            </a:r>
            <a:r>
              <a:rPr lang="en-US" altLang="zh-CN" dirty="0"/>
              <a:t>.</a:t>
            </a:r>
            <a:endParaRPr kumimoji="1" lang="zh-CN" altLang="en-US" dirty="0"/>
          </a:p>
        </p:txBody>
      </p:sp>
      <p:sp>
        <p:nvSpPr>
          <p:cNvPr id="6" name="文本框 5">
            <a:extLst>
              <a:ext uri="{FF2B5EF4-FFF2-40B4-BE49-F238E27FC236}">
                <a16:creationId xmlns:a16="http://schemas.microsoft.com/office/drawing/2014/main" id="{505C3AA6-CD25-604C-9CE4-1537B84440FE}"/>
              </a:ext>
            </a:extLst>
          </p:cNvPr>
          <p:cNvSpPr txBox="1"/>
          <p:nvPr/>
        </p:nvSpPr>
        <p:spPr>
          <a:xfrm>
            <a:off x="687649" y="1917252"/>
            <a:ext cx="2989780" cy="369332"/>
          </a:xfrm>
          <a:prstGeom prst="rect">
            <a:avLst/>
          </a:prstGeom>
          <a:noFill/>
        </p:spPr>
        <p:txBody>
          <a:bodyPr wrap="square" rtlCol="0">
            <a:spAutoFit/>
          </a:bodyPr>
          <a:lstStyle/>
          <a:p>
            <a:r>
              <a:rPr lang="en-US" altLang="zh-CN" b="1" dirty="0"/>
              <a:t>1.</a:t>
            </a:r>
            <a:r>
              <a:rPr lang="zh-CN" altLang="en-US" b="1" dirty="0"/>
              <a:t>先声明了一个注解</a:t>
            </a:r>
            <a:r>
              <a:rPr lang="en-US" altLang="zh-CN" dirty="0"/>
              <a:t> </a:t>
            </a:r>
          </a:p>
        </p:txBody>
      </p:sp>
      <p:pic>
        <p:nvPicPr>
          <p:cNvPr id="7" name="图片 6">
            <a:extLst>
              <a:ext uri="{FF2B5EF4-FFF2-40B4-BE49-F238E27FC236}">
                <a16:creationId xmlns:a16="http://schemas.microsoft.com/office/drawing/2014/main" id="{E4CEA9C4-F822-7A4E-9B89-008FB681CB55}"/>
              </a:ext>
            </a:extLst>
          </p:cNvPr>
          <p:cNvPicPr>
            <a:picLocks noChangeAspect="1"/>
          </p:cNvPicPr>
          <p:nvPr/>
        </p:nvPicPr>
        <p:blipFill>
          <a:blip r:embed="rId2"/>
          <a:stretch>
            <a:fillRect/>
          </a:stretch>
        </p:blipFill>
        <p:spPr>
          <a:xfrm>
            <a:off x="189220" y="2475364"/>
            <a:ext cx="12192000" cy="3154874"/>
          </a:xfrm>
          <a:prstGeom prst="rect">
            <a:avLst/>
          </a:prstGeom>
        </p:spPr>
      </p:pic>
    </p:spTree>
    <p:extLst>
      <p:ext uri="{BB962C8B-B14F-4D97-AF65-F5344CB8AC3E}">
        <p14:creationId xmlns:p14="http://schemas.microsoft.com/office/powerpoint/2010/main" val="299144772"/>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方案三</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US" altLang="zh-CN" sz="2000" b="1" dirty="0">
                <a:latin typeface="Arial Nova Cond" panose="020B0506020202020204" pitchFamily="34" charset="0"/>
              </a:rPr>
              <a:t>Java</a:t>
            </a:r>
            <a:r>
              <a:rPr lang="zh-CN" altLang="en-US" sz="2000" b="1" dirty="0">
                <a:latin typeface="Arial Nova Cond" panose="020B0506020202020204" pitchFamily="34" charset="0"/>
              </a:rPr>
              <a:t>注解实现接口输出数据脱敏</a:t>
            </a:r>
            <a:endParaRPr lang="zh-CN" altLang="en-US" sz="2000" dirty="0"/>
          </a:p>
        </p:txBody>
      </p:sp>
      <p:sp>
        <p:nvSpPr>
          <p:cNvPr id="5" name="文本框 4">
            <a:extLst>
              <a:ext uri="{FF2B5EF4-FFF2-40B4-BE49-F238E27FC236}">
                <a16:creationId xmlns:a16="http://schemas.microsoft.com/office/drawing/2014/main" id="{0ECE3A5F-4519-E746-B08F-C9409CC219F8}"/>
              </a:ext>
            </a:extLst>
          </p:cNvPr>
          <p:cNvSpPr txBox="1"/>
          <p:nvPr/>
        </p:nvSpPr>
        <p:spPr>
          <a:xfrm>
            <a:off x="616721" y="904404"/>
            <a:ext cx="2491388" cy="369332"/>
          </a:xfrm>
          <a:prstGeom prst="rect">
            <a:avLst/>
          </a:prstGeom>
          <a:noFill/>
        </p:spPr>
        <p:txBody>
          <a:bodyPr wrap="none" rtlCol="0">
            <a:spAutoFit/>
          </a:bodyPr>
          <a:lstStyle/>
          <a:p>
            <a:r>
              <a:rPr lang="en-US" altLang="zh-CN" b="1" dirty="0"/>
              <a:t>2.</a:t>
            </a:r>
            <a:r>
              <a:rPr lang="zh-CN" altLang="en-US" b="1" dirty="0"/>
              <a:t>以用户名</a:t>
            </a:r>
            <a:r>
              <a:rPr lang="en-US" altLang="zh-CN" b="1" dirty="0"/>
              <a:t>,</a:t>
            </a:r>
            <a:r>
              <a:rPr lang="zh-CN" altLang="en-US" b="1" dirty="0"/>
              <a:t>手机号为例</a:t>
            </a:r>
            <a:endParaRPr lang="zh-CN" altLang="en-US" dirty="0"/>
          </a:p>
        </p:txBody>
      </p:sp>
      <p:pic>
        <p:nvPicPr>
          <p:cNvPr id="8" name="图片 7">
            <a:extLst>
              <a:ext uri="{FF2B5EF4-FFF2-40B4-BE49-F238E27FC236}">
                <a16:creationId xmlns:a16="http://schemas.microsoft.com/office/drawing/2014/main" id="{9EC85380-2427-DC4E-9D68-8D973D38FD27}"/>
              </a:ext>
            </a:extLst>
          </p:cNvPr>
          <p:cNvPicPr>
            <a:picLocks noChangeAspect="1"/>
          </p:cNvPicPr>
          <p:nvPr/>
        </p:nvPicPr>
        <p:blipFill>
          <a:blip r:embed="rId2"/>
          <a:stretch>
            <a:fillRect/>
          </a:stretch>
        </p:blipFill>
        <p:spPr>
          <a:xfrm>
            <a:off x="402970" y="1376738"/>
            <a:ext cx="11237650" cy="5219704"/>
          </a:xfrm>
          <a:prstGeom prst="rect">
            <a:avLst/>
          </a:prstGeom>
        </p:spPr>
      </p:pic>
    </p:spTree>
    <p:extLst>
      <p:ext uri="{BB962C8B-B14F-4D97-AF65-F5344CB8AC3E}">
        <p14:creationId xmlns:p14="http://schemas.microsoft.com/office/powerpoint/2010/main" val="3929349071"/>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方案三</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US" altLang="zh-CN" sz="2000" b="1" dirty="0">
                <a:latin typeface="Arial Nova Cond" panose="020B0506020202020204" pitchFamily="34" charset="0"/>
              </a:rPr>
              <a:t>Java</a:t>
            </a:r>
            <a:r>
              <a:rPr lang="zh-CN" altLang="en-US" sz="2000" b="1" dirty="0">
                <a:latin typeface="Arial Nova Cond" panose="020B0506020202020204" pitchFamily="34" charset="0"/>
              </a:rPr>
              <a:t>注解实现接口输出数据脱敏</a:t>
            </a:r>
            <a:endParaRPr lang="zh-CN" altLang="en-US" sz="2000" dirty="0"/>
          </a:p>
        </p:txBody>
      </p:sp>
      <p:sp>
        <p:nvSpPr>
          <p:cNvPr id="5" name="文本框 4">
            <a:extLst>
              <a:ext uri="{FF2B5EF4-FFF2-40B4-BE49-F238E27FC236}">
                <a16:creationId xmlns:a16="http://schemas.microsoft.com/office/drawing/2014/main" id="{0ECE3A5F-4519-E746-B08F-C9409CC219F8}"/>
              </a:ext>
            </a:extLst>
          </p:cNvPr>
          <p:cNvSpPr txBox="1"/>
          <p:nvPr/>
        </p:nvSpPr>
        <p:spPr>
          <a:xfrm>
            <a:off x="616721" y="904404"/>
            <a:ext cx="2491388" cy="369332"/>
          </a:xfrm>
          <a:prstGeom prst="rect">
            <a:avLst/>
          </a:prstGeom>
          <a:noFill/>
        </p:spPr>
        <p:txBody>
          <a:bodyPr wrap="none" rtlCol="0">
            <a:spAutoFit/>
          </a:bodyPr>
          <a:lstStyle/>
          <a:p>
            <a:r>
              <a:rPr lang="en-US" altLang="zh-CN" b="1" dirty="0"/>
              <a:t>3.</a:t>
            </a:r>
            <a:r>
              <a:rPr lang="zh-CN" altLang="en-US" b="1" dirty="0"/>
              <a:t>实现注解的拦截功能</a:t>
            </a:r>
            <a:endParaRPr lang="zh-CN" altLang="en-US" dirty="0">
              <a:effectLst/>
            </a:endParaRPr>
          </a:p>
        </p:txBody>
      </p:sp>
      <p:pic>
        <p:nvPicPr>
          <p:cNvPr id="4" name="图片 3">
            <a:extLst>
              <a:ext uri="{FF2B5EF4-FFF2-40B4-BE49-F238E27FC236}">
                <a16:creationId xmlns:a16="http://schemas.microsoft.com/office/drawing/2014/main" id="{A241CBF7-47E6-9141-889E-EC8C4E37B6BF}"/>
              </a:ext>
            </a:extLst>
          </p:cNvPr>
          <p:cNvPicPr>
            <a:picLocks noChangeAspect="1"/>
          </p:cNvPicPr>
          <p:nvPr/>
        </p:nvPicPr>
        <p:blipFill>
          <a:blip r:embed="rId2"/>
          <a:stretch>
            <a:fillRect/>
          </a:stretch>
        </p:blipFill>
        <p:spPr>
          <a:xfrm>
            <a:off x="488998" y="1273736"/>
            <a:ext cx="10072835" cy="5582223"/>
          </a:xfrm>
          <a:prstGeom prst="rect">
            <a:avLst/>
          </a:prstGeom>
        </p:spPr>
      </p:pic>
    </p:spTree>
    <p:extLst>
      <p:ext uri="{BB962C8B-B14F-4D97-AF65-F5344CB8AC3E}">
        <p14:creationId xmlns:p14="http://schemas.microsoft.com/office/powerpoint/2010/main" val="220166762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方案三</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US" altLang="zh-CN" sz="2000" b="1" dirty="0">
                <a:latin typeface="Arial Nova Cond" panose="020B0506020202020204" pitchFamily="34" charset="0"/>
              </a:rPr>
              <a:t>Java</a:t>
            </a:r>
            <a:r>
              <a:rPr lang="zh-CN" altLang="en-US" sz="2000" b="1" dirty="0">
                <a:latin typeface="Arial Nova Cond" panose="020B0506020202020204" pitchFamily="34" charset="0"/>
              </a:rPr>
              <a:t>注解实现接口输出数据脱敏</a:t>
            </a:r>
            <a:endParaRPr lang="zh-CN" altLang="en-US" sz="2000" dirty="0"/>
          </a:p>
        </p:txBody>
      </p:sp>
      <p:sp>
        <p:nvSpPr>
          <p:cNvPr id="5" name="文本框 4">
            <a:extLst>
              <a:ext uri="{FF2B5EF4-FFF2-40B4-BE49-F238E27FC236}">
                <a16:creationId xmlns:a16="http://schemas.microsoft.com/office/drawing/2014/main" id="{0ECE3A5F-4519-E746-B08F-C9409CC219F8}"/>
              </a:ext>
            </a:extLst>
          </p:cNvPr>
          <p:cNvSpPr txBox="1"/>
          <p:nvPr/>
        </p:nvSpPr>
        <p:spPr>
          <a:xfrm>
            <a:off x="616721" y="904404"/>
            <a:ext cx="819455" cy="369332"/>
          </a:xfrm>
          <a:prstGeom prst="rect">
            <a:avLst/>
          </a:prstGeom>
          <a:noFill/>
        </p:spPr>
        <p:txBody>
          <a:bodyPr wrap="none" rtlCol="0">
            <a:spAutoFit/>
          </a:bodyPr>
          <a:lstStyle/>
          <a:p>
            <a:r>
              <a:rPr lang="en-US" altLang="zh-CN" b="1" dirty="0"/>
              <a:t>3.</a:t>
            </a:r>
            <a:r>
              <a:rPr lang="zh-CN" altLang="en-US" b="1" dirty="0"/>
              <a:t>测试</a:t>
            </a:r>
            <a:endParaRPr lang="zh-CN" altLang="en-US" dirty="0">
              <a:effectLst/>
            </a:endParaRPr>
          </a:p>
        </p:txBody>
      </p:sp>
      <p:pic>
        <p:nvPicPr>
          <p:cNvPr id="6" name="图片 5">
            <a:extLst>
              <a:ext uri="{FF2B5EF4-FFF2-40B4-BE49-F238E27FC236}">
                <a16:creationId xmlns:a16="http://schemas.microsoft.com/office/drawing/2014/main" id="{5C7C73D1-617C-AA46-93A0-4CE0AED7428C}"/>
              </a:ext>
            </a:extLst>
          </p:cNvPr>
          <p:cNvPicPr>
            <a:picLocks noChangeAspect="1"/>
          </p:cNvPicPr>
          <p:nvPr/>
        </p:nvPicPr>
        <p:blipFill>
          <a:blip r:embed="rId2"/>
          <a:stretch>
            <a:fillRect/>
          </a:stretch>
        </p:blipFill>
        <p:spPr>
          <a:xfrm>
            <a:off x="354888" y="1273736"/>
            <a:ext cx="11482223" cy="2846590"/>
          </a:xfrm>
          <a:prstGeom prst="rect">
            <a:avLst/>
          </a:prstGeom>
        </p:spPr>
      </p:pic>
      <p:sp>
        <p:nvSpPr>
          <p:cNvPr id="8" name="文本框 7">
            <a:extLst>
              <a:ext uri="{FF2B5EF4-FFF2-40B4-BE49-F238E27FC236}">
                <a16:creationId xmlns:a16="http://schemas.microsoft.com/office/drawing/2014/main" id="{805816EA-2805-FC49-B597-DDB11EC73E12}"/>
              </a:ext>
            </a:extLst>
          </p:cNvPr>
          <p:cNvSpPr txBox="1"/>
          <p:nvPr/>
        </p:nvSpPr>
        <p:spPr>
          <a:xfrm>
            <a:off x="484021" y="4120326"/>
            <a:ext cx="646331" cy="369332"/>
          </a:xfrm>
          <a:prstGeom prst="rect">
            <a:avLst/>
          </a:prstGeom>
          <a:noFill/>
        </p:spPr>
        <p:txBody>
          <a:bodyPr wrap="none" rtlCol="0">
            <a:spAutoFit/>
          </a:bodyPr>
          <a:lstStyle/>
          <a:p>
            <a:r>
              <a:rPr lang="zh-CN" altLang="en-US" b="1" dirty="0">
                <a:effectLst/>
              </a:rPr>
              <a:t>结果</a:t>
            </a:r>
            <a:endParaRPr lang="zh-CN" altLang="en-US" dirty="0">
              <a:effectLst/>
            </a:endParaRPr>
          </a:p>
        </p:txBody>
      </p:sp>
      <p:pic>
        <p:nvPicPr>
          <p:cNvPr id="9" name="图片 8">
            <a:extLst>
              <a:ext uri="{FF2B5EF4-FFF2-40B4-BE49-F238E27FC236}">
                <a16:creationId xmlns:a16="http://schemas.microsoft.com/office/drawing/2014/main" id="{613529FE-64A6-FC41-81D0-C438AFC690FB}"/>
              </a:ext>
            </a:extLst>
          </p:cNvPr>
          <p:cNvPicPr>
            <a:picLocks noChangeAspect="1"/>
          </p:cNvPicPr>
          <p:nvPr/>
        </p:nvPicPr>
        <p:blipFill>
          <a:blip r:embed="rId3"/>
          <a:stretch>
            <a:fillRect/>
          </a:stretch>
        </p:blipFill>
        <p:spPr>
          <a:xfrm>
            <a:off x="354888" y="4602541"/>
            <a:ext cx="11404600" cy="1993900"/>
          </a:xfrm>
          <a:prstGeom prst="rect">
            <a:avLst/>
          </a:prstGeom>
        </p:spPr>
      </p:pic>
    </p:spTree>
    <p:extLst>
      <p:ext uri="{BB962C8B-B14F-4D97-AF65-F5344CB8AC3E}">
        <p14:creationId xmlns:p14="http://schemas.microsoft.com/office/powerpoint/2010/main" val="853513316"/>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方案四</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自定义数据脱敏 </a:t>
            </a:r>
            <a:r>
              <a:rPr lang="en-US" altLang="zh-CN" sz="2000" b="1" dirty="0">
                <a:latin typeface="Arial Nova Cond" panose="020B0506020202020204" pitchFamily="34" charset="0"/>
              </a:rPr>
              <a:t>Job</a:t>
            </a:r>
            <a:endParaRPr lang="zh-CN" altLang="en-US" sz="2000" dirty="0"/>
          </a:p>
        </p:txBody>
      </p:sp>
      <p:sp>
        <p:nvSpPr>
          <p:cNvPr id="4" name="文本框 3">
            <a:extLst>
              <a:ext uri="{FF2B5EF4-FFF2-40B4-BE49-F238E27FC236}">
                <a16:creationId xmlns:a16="http://schemas.microsoft.com/office/drawing/2014/main" id="{15041341-54E1-304C-81B7-72D1D6F51BBA}"/>
              </a:ext>
            </a:extLst>
          </p:cNvPr>
          <p:cNvSpPr txBox="1"/>
          <p:nvPr/>
        </p:nvSpPr>
        <p:spPr>
          <a:xfrm>
            <a:off x="834887" y="1089329"/>
            <a:ext cx="11264622" cy="923330"/>
          </a:xfrm>
          <a:prstGeom prst="rect">
            <a:avLst/>
          </a:prstGeom>
          <a:noFill/>
        </p:spPr>
        <p:txBody>
          <a:bodyPr wrap="none" rtlCol="0">
            <a:spAutoFit/>
          </a:bodyPr>
          <a:lstStyle/>
          <a:p>
            <a:r>
              <a:rPr kumimoji="1" lang="zh-CN" altLang="en-US" dirty="0"/>
              <a:t>针对数据脱敏编写一个后台</a:t>
            </a:r>
            <a:r>
              <a:rPr kumimoji="1" lang="en-US" altLang="zh-CN" dirty="0"/>
              <a:t>job</a:t>
            </a:r>
            <a:r>
              <a:rPr kumimoji="1" lang="zh-CN" altLang="en-US" dirty="0"/>
              <a:t>，</a:t>
            </a:r>
            <a:r>
              <a:rPr kumimoji="1" lang="en-US" altLang="zh-CN" dirty="0" err="1"/>
              <a:t>Nifi</a:t>
            </a:r>
            <a:r>
              <a:rPr kumimoji="1" lang="zh-CN" altLang="en-US" dirty="0"/>
              <a:t>每次数据同步完成之后向</a:t>
            </a:r>
            <a:r>
              <a:rPr kumimoji="1" lang="en-US" altLang="zh-CN" dirty="0" err="1"/>
              <a:t>kafka</a:t>
            </a:r>
            <a:r>
              <a:rPr kumimoji="1" lang="zh-CN" altLang="en-US" dirty="0"/>
              <a:t>发送一条消息来触发该</a:t>
            </a:r>
            <a:r>
              <a:rPr kumimoji="1" lang="en-US" altLang="zh-CN" dirty="0"/>
              <a:t>job</a:t>
            </a:r>
            <a:r>
              <a:rPr kumimoji="1" lang="zh-CN" altLang="en-US" dirty="0"/>
              <a:t>的运行，运行过程</a:t>
            </a:r>
            <a:endParaRPr kumimoji="1" lang="en-US" altLang="zh-CN" dirty="0"/>
          </a:p>
          <a:p>
            <a:r>
              <a:rPr kumimoji="1" lang="zh-CN" altLang="en-US" dirty="0"/>
              <a:t>会检查对应的数据表有没有配置过脱敏规则，如果有就对配置的字段在表中创建一个对应的加密列字段，然后</a:t>
            </a:r>
            <a:endParaRPr kumimoji="1" lang="en-US" altLang="zh-CN" dirty="0"/>
          </a:p>
          <a:p>
            <a:r>
              <a:rPr kumimoji="1" lang="zh-CN" altLang="en-US" dirty="0"/>
              <a:t>根据字段的脱敏规则生成对应的脱敏数据 最后将数据更新到新增的加密列字段中。</a:t>
            </a:r>
          </a:p>
        </p:txBody>
      </p:sp>
      <p:pic>
        <p:nvPicPr>
          <p:cNvPr id="14" name="图片 13">
            <a:extLst>
              <a:ext uri="{FF2B5EF4-FFF2-40B4-BE49-F238E27FC236}">
                <a16:creationId xmlns:a16="http://schemas.microsoft.com/office/drawing/2014/main" id="{D5DCD4CD-AD86-EF44-B813-B7EBE6FEA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223" y="2091193"/>
            <a:ext cx="7768112" cy="4324516"/>
          </a:xfrm>
          <a:prstGeom prst="rect">
            <a:avLst/>
          </a:prstGeom>
        </p:spPr>
      </p:pic>
    </p:spTree>
    <p:extLst>
      <p:ext uri="{BB962C8B-B14F-4D97-AF65-F5344CB8AC3E}">
        <p14:creationId xmlns:p14="http://schemas.microsoft.com/office/powerpoint/2010/main" val="4111969639"/>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flipV="1">
            <a:off x="0" y="4084944"/>
            <a:ext cx="2946400" cy="2769427"/>
            <a:chOff x="-7372" y="0"/>
            <a:chExt cx="1531374" cy="1096795"/>
          </a:xfrm>
        </p:grpSpPr>
        <p:sp>
          <p:nvSpPr>
            <p:cNvPr id="55" name="任意多边形 54"/>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任意多边形 53"/>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 name="组合 1"/>
          <p:cNvGrpSpPr/>
          <p:nvPr/>
        </p:nvGrpSpPr>
        <p:grpSpPr>
          <a:xfrm flipH="1">
            <a:off x="8229601" y="21518"/>
            <a:ext cx="3261380" cy="6832853"/>
            <a:chOff x="791537" y="-1"/>
            <a:chExt cx="2446035" cy="5124640"/>
          </a:xfrm>
        </p:grpSpPr>
        <p:sp>
          <p:nvSpPr>
            <p:cNvPr id="32" name="任意多边形 31"/>
            <p:cNvSpPr/>
            <p:nvPr/>
          </p:nvSpPr>
          <p:spPr>
            <a:xfrm flipH="1" flipV="1">
              <a:off x="791537" y="-1"/>
              <a:ext cx="1484655" cy="5124640"/>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sp>
          <p:nvSpPr>
            <p:cNvPr id="14" name="椭圆 13"/>
            <p:cNvSpPr/>
            <p:nvPr/>
          </p:nvSpPr>
          <p:spPr>
            <a:xfrm>
              <a:off x="997705" y="1474882"/>
              <a:ext cx="2239867" cy="2239867"/>
            </a:xfrm>
            <a:prstGeom prst="ellipse">
              <a:avLst/>
            </a:prstGeom>
            <a:solidFill>
              <a:schemeClr val="accent1"/>
            </a:solid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7" name="矩形 16"/>
          <p:cNvSpPr/>
          <p:nvPr/>
        </p:nvSpPr>
        <p:spPr>
          <a:xfrm flipH="1">
            <a:off x="8780305" y="3050385"/>
            <a:ext cx="1826141" cy="978729"/>
          </a:xfrm>
          <a:prstGeom prst="rect">
            <a:avLst/>
          </a:prstGeom>
        </p:spPr>
        <p:txBody>
          <a:bodyPr wrap="none">
            <a:spAutoFit/>
          </a:bodyPr>
          <a:lstStyle/>
          <a:p>
            <a:pPr>
              <a:lnSpc>
                <a:spcPct val="90000"/>
              </a:lnSpc>
            </a:pPr>
            <a:r>
              <a:rPr lang="zh-CN" altLang="en-US" sz="6400" b="1" dirty="0">
                <a:solidFill>
                  <a:schemeClr val="bg1"/>
                </a:solidFill>
                <a:latin typeface="+mn-ea"/>
              </a:rPr>
              <a:t>目录</a:t>
            </a:r>
          </a:p>
        </p:txBody>
      </p:sp>
      <p:grpSp>
        <p:nvGrpSpPr>
          <p:cNvPr id="4" name="组合 3"/>
          <p:cNvGrpSpPr/>
          <p:nvPr/>
        </p:nvGrpSpPr>
        <p:grpSpPr>
          <a:xfrm>
            <a:off x="1765189" y="669906"/>
            <a:ext cx="5020430" cy="636607"/>
            <a:chOff x="1470706" y="1685258"/>
            <a:chExt cx="3765322" cy="477455"/>
          </a:xfrm>
        </p:grpSpPr>
        <p:sp>
          <p:nvSpPr>
            <p:cNvPr id="19" name="TextBox 27"/>
            <p:cNvSpPr txBox="1"/>
            <p:nvPr/>
          </p:nvSpPr>
          <p:spPr>
            <a:xfrm>
              <a:off x="2010895" y="1738590"/>
              <a:ext cx="3225133" cy="315423"/>
            </a:xfrm>
            <a:prstGeom prst="rect">
              <a:avLst/>
            </a:prstGeom>
            <a:noFill/>
            <a:ln>
              <a:solidFill>
                <a:schemeClr val="accent1"/>
              </a:solidFill>
            </a:ln>
          </p:spPr>
          <p:txBody>
            <a:bodyPr wrap="square" rtlCol="0">
              <a:spAutoFit/>
            </a:bodyPr>
            <a:lstStyle>
              <a:defPPr>
                <a:defRPr lang="zh-CN"/>
              </a:defPPr>
              <a:lvl1pPr>
                <a:defRPr b="1">
                  <a:solidFill>
                    <a:srgbClr val="1C3A6A"/>
                  </a:solidFill>
                  <a:latin typeface="微软雅黑" panose="020B0503020204020204" pitchFamily="34" charset="-122"/>
                  <a:ea typeface="微软雅黑" panose="020B0503020204020204" pitchFamily="34" charset="-122"/>
                </a:defRPr>
              </a:lvl1pPr>
            </a:lstStyle>
            <a:p>
              <a:pPr algn="ctr"/>
              <a:r>
                <a:rPr lang="zh-CN" altLang="en-US" sz="2133" b="0" dirty="0">
                  <a:solidFill>
                    <a:schemeClr val="tx1">
                      <a:lumMod val="85000"/>
                      <a:lumOff val="15000"/>
                    </a:schemeClr>
                  </a:solidFill>
                </a:rPr>
                <a:t>定义问题</a:t>
              </a:r>
            </a:p>
          </p:txBody>
        </p:sp>
        <p:grpSp>
          <p:nvGrpSpPr>
            <p:cNvPr id="20" name="组合 19"/>
            <p:cNvGrpSpPr/>
            <p:nvPr/>
          </p:nvGrpSpPr>
          <p:grpSpPr>
            <a:xfrm>
              <a:off x="1470706" y="1685258"/>
              <a:ext cx="477455" cy="477455"/>
              <a:chOff x="2961995" y="1642858"/>
              <a:chExt cx="530505" cy="530505"/>
            </a:xfrm>
          </p:grpSpPr>
          <p:sp>
            <p:nvSpPr>
              <p:cNvPr id="21" name="椭圆 20"/>
              <p:cNvSpPr/>
              <p:nvPr/>
            </p:nvSpPr>
            <p:spPr>
              <a:xfrm>
                <a:off x="2961995" y="1642858"/>
                <a:ext cx="530505" cy="5305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b="1" dirty="0">
                  <a:solidFill>
                    <a:prstClr val="white"/>
                  </a:solidFill>
                  <a:latin typeface="微软雅黑" panose="020B0503020204020204" pitchFamily="34" charset="-122"/>
                  <a:ea typeface="微软雅黑" panose="020B0503020204020204" pitchFamily="34" charset="-122"/>
                </a:endParaRPr>
              </a:p>
            </p:txBody>
          </p:sp>
          <p:sp>
            <p:nvSpPr>
              <p:cNvPr id="26" name="TextBox 1"/>
              <p:cNvSpPr txBox="1"/>
              <p:nvPr/>
            </p:nvSpPr>
            <p:spPr>
              <a:xfrm>
                <a:off x="2984232" y="1708055"/>
                <a:ext cx="455787" cy="384720"/>
              </a:xfrm>
              <a:prstGeom prst="rect">
                <a:avLst/>
              </a:prstGeom>
              <a:noFill/>
            </p:spPr>
            <p:txBody>
              <a:bodyPr wrap="none" rtlCol="0">
                <a:spAutoFit/>
              </a:bodyPr>
              <a:lstStyle/>
              <a:p>
                <a:r>
                  <a:rPr lang="en-US" altLang="zh-CN" sz="2400" dirty="0">
                    <a:solidFill>
                      <a:prstClr val="white"/>
                    </a:solidFill>
                    <a:latin typeface="Open Sans Extrabold" pitchFamily="34" charset="0"/>
                    <a:ea typeface="Open Sans Extrabold" pitchFamily="34" charset="0"/>
                    <a:cs typeface="Open Sans Extrabold" pitchFamily="34" charset="0"/>
                  </a:rPr>
                  <a:t>01</a:t>
                </a:r>
                <a:endParaRPr lang="zh-CN" altLang="en-US" sz="2400" dirty="0">
                  <a:solidFill>
                    <a:prstClr val="white"/>
                  </a:solidFill>
                  <a:latin typeface="Open Sans Extrabold" pitchFamily="34" charset="0"/>
                  <a:ea typeface="微软雅黑" panose="020B0503020204020204" pitchFamily="34" charset="-122"/>
                  <a:cs typeface="Open Sans Extrabold" pitchFamily="34" charset="0"/>
                </a:endParaRPr>
              </a:p>
            </p:txBody>
          </p:sp>
        </p:grpSp>
      </p:grpSp>
      <p:grpSp>
        <p:nvGrpSpPr>
          <p:cNvPr id="38" name="组合 37"/>
          <p:cNvGrpSpPr/>
          <p:nvPr/>
        </p:nvGrpSpPr>
        <p:grpSpPr>
          <a:xfrm>
            <a:off x="1765189" y="1787506"/>
            <a:ext cx="5020430" cy="636607"/>
            <a:chOff x="1470706" y="1685258"/>
            <a:chExt cx="3765322" cy="477455"/>
          </a:xfrm>
        </p:grpSpPr>
        <p:sp>
          <p:nvSpPr>
            <p:cNvPr id="39" name="TextBox 27"/>
            <p:cNvSpPr txBox="1"/>
            <p:nvPr/>
          </p:nvSpPr>
          <p:spPr>
            <a:xfrm>
              <a:off x="2010895" y="1738590"/>
              <a:ext cx="3225133" cy="315423"/>
            </a:xfrm>
            <a:prstGeom prst="rect">
              <a:avLst/>
            </a:prstGeom>
            <a:noFill/>
            <a:ln>
              <a:solidFill>
                <a:schemeClr val="accent1"/>
              </a:solidFill>
            </a:ln>
          </p:spPr>
          <p:txBody>
            <a:bodyPr wrap="square" rtlCol="0">
              <a:spAutoFit/>
            </a:bodyPr>
            <a:lstStyle>
              <a:defPPr>
                <a:defRPr lang="zh-CN"/>
              </a:defPPr>
              <a:lvl1pPr>
                <a:defRPr b="1">
                  <a:solidFill>
                    <a:srgbClr val="1C3A6A"/>
                  </a:solidFill>
                  <a:latin typeface="微软雅黑" panose="020B0503020204020204" pitchFamily="34" charset="-122"/>
                  <a:ea typeface="微软雅黑" panose="020B0503020204020204" pitchFamily="34" charset="-122"/>
                </a:defRPr>
              </a:lvl1pPr>
            </a:lstStyle>
            <a:p>
              <a:pPr algn="ctr"/>
              <a:r>
                <a:rPr lang="zh-CN" altLang="en-US" sz="2133" b="0" dirty="0">
                  <a:solidFill>
                    <a:schemeClr val="tx1">
                      <a:lumMod val="85000"/>
                      <a:lumOff val="15000"/>
                    </a:schemeClr>
                  </a:solidFill>
                </a:rPr>
                <a:t>调查根本原因</a:t>
              </a:r>
            </a:p>
          </p:txBody>
        </p:sp>
        <p:grpSp>
          <p:nvGrpSpPr>
            <p:cNvPr id="40" name="组合 39"/>
            <p:cNvGrpSpPr/>
            <p:nvPr/>
          </p:nvGrpSpPr>
          <p:grpSpPr>
            <a:xfrm>
              <a:off x="1470706" y="1685258"/>
              <a:ext cx="477455" cy="477455"/>
              <a:chOff x="2961995" y="1642858"/>
              <a:chExt cx="530505" cy="530505"/>
            </a:xfrm>
          </p:grpSpPr>
          <p:sp>
            <p:nvSpPr>
              <p:cNvPr id="41" name="椭圆 40"/>
              <p:cNvSpPr/>
              <p:nvPr/>
            </p:nvSpPr>
            <p:spPr>
              <a:xfrm>
                <a:off x="2961995" y="1642858"/>
                <a:ext cx="530505" cy="5305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b="1" dirty="0">
                  <a:solidFill>
                    <a:prstClr val="white"/>
                  </a:solidFill>
                  <a:latin typeface="微软雅黑" panose="020B0503020204020204" pitchFamily="34" charset="-122"/>
                  <a:ea typeface="微软雅黑" panose="020B0503020204020204" pitchFamily="34" charset="-122"/>
                </a:endParaRPr>
              </a:p>
            </p:txBody>
          </p:sp>
          <p:sp>
            <p:nvSpPr>
              <p:cNvPr id="42" name="TextBox 1"/>
              <p:cNvSpPr txBox="1"/>
              <p:nvPr/>
            </p:nvSpPr>
            <p:spPr>
              <a:xfrm>
                <a:off x="2984232" y="1708055"/>
                <a:ext cx="455787" cy="384720"/>
              </a:xfrm>
              <a:prstGeom prst="rect">
                <a:avLst/>
              </a:prstGeom>
              <a:noFill/>
            </p:spPr>
            <p:txBody>
              <a:bodyPr wrap="none" rtlCol="0">
                <a:spAutoFit/>
              </a:bodyPr>
              <a:lstStyle/>
              <a:p>
                <a:r>
                  <a:rPr lang="en-US" altLang="zh-CN" sz="2400" dirty="0">
                    <a:solidFill>
                      <a:prstClr val="white"/>
                    </a:solidFill>
                    <a:latin typeface="Open Sans Extrabold" pitchFamily="34" charset="0"/>
                    <a:ea typeface="Open Sans Extrabold" pitchFamily="34" charset="0"/>
                    <a:cs typeface="Open Sans Extrabold" pitchFamily="34" charset="0"/>
                  </a:rPr>
                  <a:t>02</a:t>
                </a:r>
                <a:endParaRPr lang="zh-CN" altLang="en-US" sz="2400" dirty="0">
                  <a:solidFill>
                    <a:prstClr val="white"/>
                  </a:solidFill>
                  <a:latin typeface="Open Sans Extrabold" pitchFamily="34" charset="0"/>
                  <a:ea typeface="微软雅黑" panose="020B0503020204020204" pitchFamily="34" charset="-122"/>
                  <a:cs typeface="Open Sans Extrabold" pitchFamily="34" charset="0"/>
                </a:endParaRPr>
              </a:p>
            </p:txBody>
          </p:sp>
        </p:grpSp>
      </p:grpSp>
      <p:grpSp>
        <p:nvGrpSpPr>
          <p:cNvPr id="43" name="组合 42"/>
          <p:cNvGrpSpPr/>
          <p:nvPr/>
        </p:nvGrpSpPr>
        <p:grpSpPr>
          <a:xfrm>
            <a:off x="1765189" y="2905106"/>
            <a:ext cx="5020430" cy="636607"/>
            <a:chOff x="1470706" y="1685258"/>
            <a:chExt cx="3765322" cy="477455"/>
          </a:xfrm>
        </p:grpSpPr>
        <p:sp>
          <p:nvSpPr>
            <p:cNvPr id="44" name="TextBox 27"/>
            <p:cNvSpPr txBox="1"/>
            <p:nvPr/>
          </p:nvSpPr>
          <p:spPr>
            <a:xfrm>
              <a:off x="2010895" y="1738590"/>
              <a:ext cx="3225133" cy="315423"/>
            </a:xfrm>
            <a:prstGeom prst="rect">
              <a:avLst/>
            </a:prstGeom>
            <a:noFill/>
            <a:ln>
              <a:solidFill>
                <a:schemeClr val="accent1"/>
              </a:solidFill>
            </a:ln>
          </p:spPr>
          <p:txBody>
            <a:bodyPr wrap="square" rtlCol="0">
              <a:spAutoFit/>
            </a:bodyPr>
            <a:lstStyle>
              <a:defPPr>
                <a:defRPr lang="zh-CN"/>
              </a:defPPr>
              <a:lvl1pPr>
                <a:defRPr b="1">
                  <a:solidFill>
                    <a:srgbClr val="1C3A6A"/>
                  </a:solidFill>
                  <a:latin typeface="微软雅黑" panose="020B0503020204020204" pitchFamily="34" charset="-122"/>
                  <a:ea typeface="微软雅黑" panose="020B0503020204020204" pitchFamily="34" charset="-122"/>
                </a:defRPr>
              </a:lvl1pPr>
            </a:lstStyle>
            <a:p>
              <a:pPr algn="ctr"/>
              <a:r>
                <a:rPr lang="zh-CN" altLang="en-US" sz="2133" b="0" dirty="0">
                  <a:solidFill>
                    <a:schemeClr val="tx1">
                      <a:lumMod val="85000"/>
                      <a:lumOff val="15000"/>
                    </a:schemeClr>
                  </a:solidFill>
                </a:rPr>
                <a:t>解决方案讨论</a:t>
              </a:r>
            </a:p>
          </p:txBody>
        </p:sp>
        <p:grpSp>
          <p:nvGrpSpPr>
            <p:cNvPr id="45" name="组合 44"/>
            <p:cNvGrpSpPr/>
            <p:nvPr/>
          </p:nvGrpSpPr>
          <p:grpSpPr>
            <a:xfrm>
              <a:off x="1470706" y="1685258"/>
              <a:ext cx="477455" cy="477455"/>
              <a:chOff x="2961995" y="1642858"/>
              <a:chExt cx="530505" cy="530505"/>
            </a:xfrm>
          </p:grpSpPr>
          <p:sp>
            <p:nvSpPr>
              <p:cNvPr id="46" name="椭圆 45"/>
              <p:cNvSpPr/>
              <p:nvPr/>
            </p:nvSpPr>
            <p:spPr>
              <a:xfrm>
                <a:off x="2961995" y="1642858"/>
                <a:ext cx="530505" cy="5305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b="1" dirty="0">
                  <a:solidFill>
                    <a:prstClr val="white"/>
                  </a:solidFill>
                  <a:latin typeface="微软雅黑" panose="020B0503020204020204" pitchFamily="34" charset="-122"/>
                  <a:ea typeface="微软雅黑" panose="020B0503020204020204" pitchFamily="34" charset="-122"/>
                </a:endParaRPr>
              </a:p>
            </p:txBody>
          </p:sp>
          <p:sp>
            <p:nvSpPr>
              <p:cNvPr id="47" name="TextBox 1"/>
              <p:cNvSpPr txBox="1"/>
              <p:nvPr/>
            </p:nvSpPr>
            <p:spPr>
              <a:xfrm>
                <a:off x="2984232" y="1708055"/>
                <a:ext cx="455787" cy="384720"/>
              </a:xfrm>
              <a:prstGeom prst="rect">
                <a:avLst/>
              </a:prstGeom>
              <a:noFill/>
            </p:spPr>
            <p:txBody>
              <a:bodyPr wrap="none" rtlCol="0">
                <a:spAutoFit/>
              </a:bodyPr>
              <a:lstStyle/>
              <a:p>
                <a:r>
                  <a:rPr lang="en-US" altLang="zh-CN" sz="2400" dirty="0">
                    <a:solidFill>
                      <a:prstClr val="white"/>
                    </a:solidFill>
                    <a:latin typeface="Open Sans Extrabold" pitchFamily="34" charset="0"/>
                    <a:ea typeface="Open Sans Extrabold" pitchFamily="34" charset="0"/>
                    <a:cs typeface="Open Sans Extrabold" pitchFamily="34" charset="0"/>
                  </a:rPr>
                  <a:t>03</a:t>
                </a:r>
                <a:endParaRPr lang="zh-CN" altLang="en-US" sz="2400" dirty="0">
                  <a:solidFill>
                    <a:prstClr val="white"/>
                  </a:solidFill>
                  <a:latin typeface="Open Sans Extrabold" pitchFamily="34" charset="0"/>
                  <a:ea typeface="微软雅黑" panose="020B0503020204020204" pitchFamily="34" charset="-122"/>
                  <a:cs typeface="Open Sans Extrabold" pitchFamily="34" charset="0"/>
                </a:endParaRPr>
              </a:p>
            </p:txBody>
          </p:sp>
        </p:grpSp>
      </p:gr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3711" b="18876"/>
          <a:stretch/>
        </p:blipFill>
        <p:spPr>
          <a:xfrm flipH="1">
            <a:off x="5184251" y="4428125"/>
            <a:ext cx="4368800" cy="2455275"/>
          </a:xfrm>
          <a:prstGeom prst="rect">
            <a:avLst/>
          </a:prstGeom>
        </p:spPr>
      </p:pic>
      <p:grpSp>
        <p:nvGrpSpPr>
          <p:cNvPr id="25" name="组合 24">
            <a:extLst>
              <a:ext uri="{FF2B5EF4-FFF2-40B4-BE49-F238E27FC236}">
                <a16:creationId xmlns:a16="http://schemas.microsoft.com/office/drawing/2014/main" id="{63956F81-AC66-514D-BF7D-956C1207DC5A}"/>
              </a:ext>
            </a:extLst>
          </p:cNvPr>
          <p:cNvGrpSpPr/>
          <p:nvPr/>
        </p:nvGrpSpPr>
        <p:grpSpPr>
          <a:xfrm>
            <a:off x="1774464" y="4083225"/>
            <a:ext cx="5020430" cy="636607"/>
            <a:chOff x="1470706" y="1685258"/>
            <a:chExt cx="3765322" cy="477455"/>
          </a:xfrm>
        </p:grpSpPr>
        <p:sp>
          <p:nvSpPr>
            <p:cNvPr id="27" name="TextBox 27">
              <a:extLst>
                <a:ext uri="{FF2B5EF4-FFF2-40B4-BE49-F238E27FC236}">
                  <a16:creationId xmlns:a16="http://schemas.microsoft.com/office/drawing/2014/main" id="{227E75DE-65A2-7F4F-A758-45A4DA370DC0}"/>
                </a:ext>
              </a:extLst>
            </p:cNvPr>
            <p:cNvSpPr txBox="1"/>
            <p:nvPr/>
          </p:nvSpPr>
          <p:spPr>
            <a:xfrm>
              <a:off x="2010895" y="1738590"/>
              <a:ext cx="3225133" cy="315423"/>
            </a:xfrm>
            <a:prstGeom prst="rect">
              <a:avLst/>
            </a:prstGeom>
            <a:noFill/>
            <a:ln>
              <a:solidFill>
                <a:schemeClr val="accent1"/>
              </a:solidFill>
            </a:ln>
          </p:spPr>
          <p:txBody>
            <a:bodyPr wrap="square" rtlCol="0">
              <a:spAutoFit/>
            </a:bodyPr>
            <a:lstStyle>
              <a:defPPr>
                <a:defRPr lang="zh-CN"/>
              </a:defPPr>
              <a:lvl1pPr>
                <a:defRPr b="1">
                  <a:solidFill>
                    <a:srgbClr val="1C3A6A"/>
                  </a:solidFill>
                  <a:latin typeface="微软雅黑" panose="020B0503020204020204" pitchFamily="34" charset="-122"/>
                  <a:ea typeface="微软雅黑" panose="020B0503020204020204" pitchFamily="34" charset="-122"/>
                </a:defRPr>
              </a:lvl1pPr>
            </a:lstStyle>
            <a:p>
              <a:pPr algn="ctr"/>
              <a:r>
                <a:rPr lang="zh-CN" altLang="en-US" sz="2133" b="0" dirty="0">
                  <a:solidFill>
                    <a:schemeClr val="tx1">
                      <a:lumMod val="85000"/>
                      <a:lumOff val="15000"/>
                    </a:schemeClr>
                  </a:solidFill>
                </a:rPr>
                <a:t>验证实施对策</a:t>
              </a:r>
            </a:p>
          </p:txBody>
        </p:sp>
        <p:grpSp>
          <p:nvGrpSpPr>
            <p:cNvPr id="28" name="组合 27">
              <a:extLst>
                <a:ext uri="{FF2B5EF4-FFF2-40B4-BE49-F238E27FC236}">
                  <a16:creationId xmlns:a16="http://schemas.microsoft.com/office/drawing/2014/main" id="{838AC4AC-90F7-434F-80A8-A8DE9A3559C8}"/>
                </a:ext>
              </a:extLst>
            </p:cNvPr>
            <p:cNvGrpSpPr/>
            <p:nvPr/>
          </p:nvGrpSpPr>
          <p:grpSpPr>
            <a:xfrm>
              <a:off x="1470706" y="1685258"/>
              <a:ext cx="477455" cy="477455"/>
              <a:chOff x="2961995" y="1642858"/>
              <a:chExt cx="530505" cy="530505"/>
            </a:xfrm>
          </p:grpSpPr>
          <p:sp>
            <p:nvSpPr>
              <p:cNvPr id="29" name="椭圆 28">
                <a:extLst>
                  <a:ext uri="{FF2B5EF4-FFF2-40B4-BE49-F238E27FC236}">
                    <a16:creationId xmlns:a16="http://schemas.microsoft.com/office/drawing/2014/main" id="{BFD40BAD-DDA9-6248-B9FF-2EADE8C617EE}"/>
                  </a:ext>
                </a:extLst>
              </p:cNvPr>
              <p:cNvSpPr/>
              <p:nvPr/>
            </p:nvSpPr>
            <p:spPr>
              <a:xfrm>
                <a:off x="2961995" y="1642858"/>
                <a:ext cx="530505" cy="5305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20" b="1" dirty="0">
                  <a:solidFill>
                    <a:prstClr val="white"/>
                  </a:solidFill>
                  <a:latin typeface="微软雅黑" panose="020B0503020204020204" pitchFamily="34" charset="-122"/>
                  <a:ea typeface="微软雅黑" panose="020B0503020204020204" pitchFamily="34" charset="-122"/>
                </a:endParaRPr>
              </a:p>
            </p:txBody>
          </p:sp>
          <p:sp>
            <p:nvSpPr>
              <p:cNvPr id="30" name="TextBox 1">
                <a:extLst>
                  <a:ext uri="{FF2B5EF4-FFF2-40B4-BE49-F238E27FC236}">
                    <a16:creationId xmlns:a16="http://schemas.microsoft.com/office/drawing/2014/main" id="{8ABC53EE-5498-8A4E-A63E-E0179F8B0664}"/>
                  </a:ext>
                </a:extLst>
              </p:cNvPr>
              <p:cNvSpPr txBox="1"/>
              <p:nvPr/>
            </p:nvSpPr>
            <p:spPr>
              <a:xfrm>
                <a:off x="2984232" y="1708055"/>
                <a:ext cx="455787" cy="384720"/>
              </a:xfrm>
              <a:prstGeom prst="rect">
                <a:avLst/>
              </a:prstGeom>
              <a:noFill/>
            </p:spPr>
            <p:txBody>
              <a:bodyPr wrap="none" rtlCol="0">
                <a:spAutoFit/>
              </a:bodyPr>
              <a:lstStyle/>
              <a:p>
                <a:r>
                  <a:rPr lang="en-US" altLang="zh-CN" sz="2400" dirty="0">
                    <a:solidFill>
                      <a:prstClr val="white"/>
                    </a:solidFill>
                    <a:latin typeface="Open Sans Extrabold" pitchFamily="34" charset="0"/>
                    <a:ea typeface="Open Sans Extrabold" pitchFamily="34" charset="0"/>
                    <a:cs typeface="Open Sans Extrabold" pitchFamily="34" charset="0"/>
                  </a:rPr>
                  <a:t>04</a:t>
                </a:r>
                <a:endParaRPr lang="zh-CN" altLang="en-US" sz="2400" dirty="0">
                  <a:solidFill>
                    <a:prstClr val="white"/>
                  </a:solidFill>
                  <a:latin typeface="Open Sans Extrabold" pitchFamily="34" charset="0"/>
                  <a:ea typeface="微软雅黑" panose="020B0503020204020204" pitchFamily="34" charset="-122"/>
                  <a:cs typeface="Open Sans Extrabold" pitchFamily="34" charset="0"/>
                </a:endParaRPr>
              </a:p>
            </p:txBody>
          </p:sp>
        </p:grpSp>
      </p:grpSp>
    </p:spTree>
    <p:extLst>
      <p:ext uri="{BB962C8B-B14F-4D97-AF65-F5344CB8AC3E}">
        <p14:creationId xmlns:p14="http://schemas.microsoft.com/office/powerpoint/2010/main" val="2113755354"/>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ppt_w</p:attrName>
                                        </p:attrNameLst>
                                      </p:cBhvr>
                                      <p:tavLst>
                                        <p:tav tm="0">
                                          <p:val>
                                            <p:fltVal val="0"/>
                                          </p:val>
                                        </p:tav>
                                        <p:tav tm="100000">
                                          <p:val>
                                            <p:strVal val="#ppt_w"/>
                                          </p:val>
                                        </p:tav>
                                      </p:tavLst>
                                    </p:anim>
                                    <p:anim calcmode="lin" valueType="num">
                                      <p:cBhvr>
                                        <p:cTn id="31" dur="500" fill="hold"/>
                                        <p:tgtEl>
                                          <p:spTgt spid="4"/>
                                        </p:tgtEl>
                                        <p:attrNameLst>
                                          <p:attrName>ppt_h</p:attrName>
                                        </p:attrNameLst>
                                      </p:cBhvr>
                                      <p:tavLst>
                                        <p:tav tm="0">
                                          <p:val>
                                            <p:fltVal val="0"/>
                                          </p:val>
                                        </p:tav>
                                        <p:tav tm="100000">
                                          <p:val>
                                            <p:strVal val="#ppt_h"/>
                                          </p:val>
                                        </p:tav>
                                      </p:tavLst>
                                    </p:anim>
                                    <p:animEffect transition="in" filter="fade">
                                      <p:cBhvr>
                                        <p:cTn id="32" dur="500"/>
                                        <p:tgtEl>
                                          <p:spTgt spid="4"/>
                                        </p:tgtEl>
                                      </p:cBhvr>
                                    </p:animEffect>
                                  </p:childTnLst>
                                </p:cTn>
                              </p:par>
                              <p:par>
                                <p:cTn id="33" presetID="53" presetClass="entr" presetSubtype="16"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p:cTn id="35" dur="500" fill="hold"/>
                                        <p:tgtEl>
                                          <p:spTgt spid="38"/>
                                        </p:tgtEl>
                                        <p:attrNameLst>
                                          <p:attrName>ppt_w</p:attrName>
                                        </p:attrNameLst>
                                      </p:cBhvr>
                                      <p:tavLst>
                                        <p:tav tm="0">
                                          <p:val>
                                            <p:fltVal val="0"/>
                                          </p:val>
                                        </p:tav>
                                        <p:tav tm="100000">
                                          <p:val>
                                            <p:strVal val="#ppt_w"/>
                                          </p:val>
                                        </p:tav>
                                      </p:tavLst>
                                    </p:anim>
                                    <p:anim calcmode="lin" valueType="num">
                                      <p:cBhvr>
                                        <p:cTn id="36" dur="500" fill="hold"/>
                                        <p:tgtEl>
                                          <p:spTgt spid="38"/>
                                        </p:tgtEl>
                                        <p:attrNameLst>
                                          <p:attrName>ppt_h</p:attrName>
                                        </p:attrNameLst>
                                      </p:cBhvr>
                                      <p:tavLst>
                                        <p:tav tm="0">
                                          <p:val>
                                            <p:fltVal val="0"/>
                                          </p:val>
                                        </p:tav>
                                        <p:tav tm="100000">
                                          <p:val>
                                            <p:strVal val="#ppt_h"/>
                                          </p:val>
                                        </p:tav>
                                      </p:tavLst>
                                    </p:anim>
                                    <p:animEffect transition="in" filter="fade">
                                      <p:cBhvr>
                                        <p:cTn id="37" dur="500"/>
                                        <p:tgtEl>
                                          <p:spTgt spid="38"/>
                                        </p:tgtEl>
                                      </p:cBhvr>
                                    </p:animEffect>
                                  </p:childTnLst>
                                </p:cTn>
                              </p:par>
                              <p:par>
                                <p:cTn id="38" presetID="53" presetClass="entr" presetSubtype="16"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 calcmode="lin" valueType="num">
                                      <p:cBhvr>
                                        <p:cTn id="40" dur="500" fill="hold"/>
                                        <p:tgtEl>
                                          <p:spTgt spid="43"/>
                                        </p:tgtEl>
                                        <p:attrNameLst>
                                          <p:attrName>ppt_w</p:attrName>
                                        </p:attrNameLst>
                                      </p:cBhvr>
                                      <p:tavLst>
                                        <p:tav tm="0">
                                          <p:val>
                                            <p:fltVal val="0"/>
                                          </p:val>
                                        </p:tav>
                                        <p:tav tm="100000">
                                          <p:val>
                                            <p:strVal val="#ppt_w"/>
                                          </p:val>
                                        </p:tav>
                                      </p:tavLst>
                                    </p:anim>
                                    <p:anim calcmode="lin" valueType="num">
                                      <p:cBhvr>
                                        <p:cTn id="41" dur="500" fill="hold"/>
                                        <p:tgtEl>
                                          <p:spTgt spid="43"/>
                                        </p:tgtEl>
                                        <p:attrNameLst>
                                          <p:attrName>ppt_h</p:attrName>
                                        </p:attrNameLst>
                                      </p:cBhvr>
                                      <p:tavLst>
                                        <p:tav tm="0">
                                          <p:val>
                                            <p:fltVal val="0"/>
                                          </p:val>
                                        </p:tav>
                                        <p:tav tm="100000">
                                          <p:val>
                                            <p:strVal val="#ppt_h"/>
                                          </p:val>
                                        </p:tav>
                                      </p:tavLst>
                                    </p:anim>
                                    <p:animEffect transition="in" filter="fade">
                                      <p:cBhvr>
                                        <p:cTn id="42" dur="500"/>
                                        <p:tgtEl>
                                          <p:spTgt spid="43"/>
                                        </p:tgtEl>
                                      </p:cBhvr>
                                    </p:animEffect>
                                  </p:childTnLst>
                                </p:cTn>
                              </p:par>
                              <p:par>
                                <p:cTn id="43" presetID="53" presetClass="entr" presetSubtype="16"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方案优缺点对比</a:t>
            </a:r>
            <a:endParaRPr lang="zh-CN" altLang="en-US" sz="2000" dirty="0"/>
          </a:p>
        </p:txBody>
      </p:sp>
      <p:graphicFrame>
        <p:nvGraphicFramePr>
          <p:cNvPr id="4" name="表格 6">
            <a:extLst>
              <a:ext uri="{FF2B5EF4-FFF2-40B4-BE49-F238E27FC236}">
                <a16:creationId xmlns:a16="http://schemas.microsoft.com/office/drawing/2014/main" id="{367D91CC-8BBF-5646-8285-3C4EE9BDFC6A}"/>
              </a:ext>
            </a:extLst>
          </p:cNvPr>
          <p:cNvGraphicFramePr>
            <a:graphicFrameLocks noGrp="1"/>
          </p:cNvGraphicFramePr>
          <p:nvPr>
            <p:extLst>
              <p:ext uri="{D42A27DB-BD31-4B8C-83A1-F6EECF244321}">
                <p14:modId xmlns:p14="http://schemas.microsoft.com/office/powerpoint/2010/main" val="4132631187"/>
              </p:ext>
            </p:extLst>
          </p:nvPr>
        </p:nvGraphicFramePr>
        <p:xfrm>
          <a:off x="687649" y="1233374"/>
          <a:ext cx="10911876" cy="3754120"/>
        </p:xfrm>
        <a:graphic>
          <a:graphicData uri="http://schemas.openxmlformats.org/drawingml/2006/table">
            <a:tbl>
              <a:tblPr firstRow="1" bandRow="1">
                <a:tableStyleId>{5C22544A-7EE6-4342-B048-85BDC9FD1C3A}</a:tableStyleId>
              </a:tblPr>
              <a:tblGrid>
                <a:gridCol w="3637292">
                  <a:extLst>
                    <a:ext uri="{9D8B030D-6E8A-4147-A177-3AD203B41FA5}">
                      <a16:colId xmlns:a16="http://schemas.microsoft.com/office/drawing/2014/main" val="188076199"/>
                    </a:ext>
                  </a:extLst>
                </a:gridCol>
                <a:gridCol w="3637292">
                  <a:extLst>
                    <a:ext uri="{9D8B030D-6E8A-4147-A177-3AD203B41FA5}">
                      <a16:colId xmlns:a16="http://schemas.microsoft.com/office/drawing/2014/main" val="642833061"/>
                    </a:ext>
                  </a:extLst>
                </a:gridCol>
                <a:gridCol w="3637292">
                  <a:extLst>
                    <a:ext uri="{9D8B030D-6E8A-4147-A177-3AD203B41FA5}">
                      <a16:colId xmlns:a16="http://schemas.microsoft.com/office/drawing/2014/main" val="2852132572"/>
                    </a:ext>
                  </a:extLst>
                </a:gridCol>
              </a:tblGrid>
              <a:tr h="370840">
                <a:tc>
                  <a:txBody>
                    <a:bodyPr/>
                    <a:lstStyle/>
                    <a:p>
                      <a:r>
                        <a:rPr lang="zh-CN" altLang="en-US" dirty="0"/>
                        <a:t>方案</a:t>
                      </a:r>
                    </a:p>
                  </a:txBody>
                  <a:tcPr/>
                </a:tc>
                <a:tc>
                  <a:txBody>
                    <a:bodyPr/>
                    <a:lstStyle/>
                    <a:p>
                      <a:r>
                        <a:rPr lang="zh-CN" altLang="en-US" dirty="0"/>
                        <a:t>优点</a:t>
                      </a:r>
                    </a:p>
                  </a:txBody>
                  <a:tcPr/>
                </a:tc>
                <a:tc>
                  <a:txBody>
                    <a:bodyPr/>
                    <a:lstStyle/>
                    <a:p>
                      <a:r>
                        <a:rPr lang="zh-CN" altLang="en-US" dirty="0"/>
                        <a:t>缺点</a:t>
                      </a:r>
                    </a:p>
                  </a:txBody>
                  <a:tcPr/>
                </a:tc>
                <a:extLst>
                  <a:ext uri="{0D108BD9-81ED-4DB2-BD59-A6C34878D82A}">
                    <a16:rowId xmlns:a16="http://schemas.microsoft.com/office/drawing/2014/main" val="1738322070"/>
                  </a:ext>
                </a:extLst>
              </a:tr>
              <a:tr h="370840">
                <a:tc>
                  <a:txBody>
                    <a:bodyPr/>
                    <a:lstStyle/>
                    <a:p>
                      <a:r>
                        <a:rPr lang="en" altLang="zh-CN" sz="1800" b="1" dirty="0" err="1">
                          <a:latin typeface="Arial Nova Cond" panose="020B0506020202020204" pitchFamily="34" charset="0"/>
                        </a:rPr>
                        <a:t>ShardingSphere</a:t>
                      </a:r>
                      <a:r>
                        <a:rPr lang="zh-CN" altLang="en" sz="1800" b="1" dirty="0">
                          <a:latin typeface="Arial Nova Cond" panose="020B0506020202020204" pitchFamily="34" charset="0"/>
                        </a:rPr>
                        <a:t>中间件</a:t>
                      </a:r>
                      <a:endParaRPr lang="zh-CN" altLang="en-US" dirty="0"/>
                    </a:p>
                  </a:txBody>
                  <a:tcPr/>
                </a:tc>
                <a:tc>
                  <a:txBody>
                    <a:bodyPr/>
                    <a:lstStyle/>
                    <a:p>
                      <a:r>
                        <a:rPr lang="zh-CN" altLang="en-US" dirty="0"/>
                        <a:t>支持对用户输入的</a:t>
                      </a:r>
                      <a:r>
                        <a:rPr lang="en-US" altLang="zh-CN" dirty="0"/>
                        <a:t>SQL</a:t>
                      </a:r>
                      <a:r>
                        <a:rPr lang="zh-CN" altLang="en-US" dirty="0"/>
                        <a:t>进行解析并依据设置的脱敏配置对</a:t>
                      </a:r>
                      <a:r>
                        <a:rPr lang="en-US" altLang="zh-CN" dirty="0"/>
                        <a:t>SQL</a:t>
                      </a:r>
                      <a:r>
                        <a:rPr lang="zh-CN" altLang="en-US" dirty="0"/>
                        <a:t>进行改写，自动化</a:t>
                      </a:r>
                      <a:r>
                        <a:rPr lang="en-US" altLang="zh-CN" dirty="0"/>
                        <a:t>&amp;</a:t>
                      </a:r>
                      <a:r>
                        <a:rPr lang="zh-CN" altLang="en-US" dirty="0"/>
                        <a:t>透明化了数据脱敏过程</a:t>
                      </a:r>
                    </a:p>
                  </a:txBody>
                  <a:tcPr/>
                </a:tc>
                <a:tc>
                  <a:txBody>
                    <a:bodyPr/>
                    <a:lstStyle/>
                    <a:p>
                      <a:r>
                        <a:rPr lang="zh-CN" altLang="en-US" dirty="0"/>
                        <a:t>需要对数据库表做出调整，要添加加密列。</a:t>
                      </a:r>
                    </a:p>
                  </a:txBody>
                  <a:tcPr/>
                </a:tc>
                <a:extLst>
                  <a:ext uri="{0D108BD9-81ED-4DB2-BD59-A6C34878D82A}">
                    <a16:rowId xmlns:a16="http://schemas.microsoft.com/office/drawing/2014/main" val="142882346"/>
                  </a:ext>
                </a:extLst>
              </a:tr>
              <a:tr h="370840">
                <a:tc>
                  <a:txBody>
                    <a:bodyPr/>
                    <a:lstStyle/>
                    <a:p>
                      <a:r>
                        <a:rPr lang="en" altLang="zh-CN" sz="1800" b="1" dirty="0">
                          <a:latin typeface="Arial Nova Cond" panose="020B0506020202020204" pitchFamily="34" charset="0"/>
                        </a:rPr>
                        <a:t>Custom conversion function</a:t>
                      </a:r>
                      <a:endParaRPr lang="zh-CN" altLang="en-US" dirty="0"/>
                    </a:p>
                  </a:txBody>
                  <a:tcPr/>
                </a:tc>
                <a:tc>
                  <a:txBody>
                    <a:bodyPr/>
                    <a:lstStyle/>
                    <a:p>
                      <a:r>
                        <a:rPr lang="zh-CN" altLang="en-US" dirty="0"/>
                        <a:t>不用对表创建加密列字段；支持页面动态化配置</a:t>
                      </a:r>
                    </a:p>
                  </a:txBody>
                  <a:tcPr/>
                </a:tc>
                <a:tc>
                  <a:txBody>
                    <a:bodyPr/>
                    <a:lstStyle/>
                    <a:p>
                      <a:r>
                        <a:rPr lang="zh-CN" altLang="en-US" dirty="0"/>
                        <a:t>数据量大的时候存在转换效率的问题。</a:t>
                      </a:r>
                    </a:p>
                  </a:txBody>
                  <a:tcPr/>
                </a:tc>
                <a:extLst>
                  <a:ext uri="{0D108BD9-81ED-4DB2-BD59-A6C34878D82A}">
                    <a16:rowId xmlns:a16="http://schemas.microsoft.com/office/drawing/2014/main" val="979565816"/>
                  </a:ext>
                </a:extLst>
              </a:tr>
              <a:tr h="370840">
                <a:tc>
                  <a:txBody>
                    <a:bodyPr/>
                    <a:lstStyle/>
                    <a:p>
                      <a:r>
                        <a:rPr lang="en-US" altLang="zh-CN" sz="1800" b="1" dirty="0">
                          <a:latin typeface="Arial Nova Cond" panose="020B0506020202020204" pitchFamily="34" charset="0"/>
                        </a:rPr>
                        <a:t>Java</a:t>
                      </a:r>
                      <a:r>
                        <a:rPr lang="zh-CN" altLang="en-US" sz="1800" b="1" dirty="0">
                          <a:latin typeface="Arial Nova Cond" panose="020B0506020202020204" pitchFamily="34" charset="0"/>
                        </a:rPr>
                        <a:t>注解实现接口输出数据脱敏</a:t>
                      </a:r>
                      <a:endParaRPr lang="zh-CN" altLang="en-US" dirty="0"/>
                    </a:p>
                  </a:txBody>
                  <a:tcPr/>
                </a:tc>
                <a:tc>
                  <a:txBody>
                    <a:bodyPr/>
                    <a:lstStyle/>
                    <a:p>
                      <a:r>
                        <a:rPr lang="zh-CN" altLang="en-US" dirty="0"/>
                        <a:t>通过在接口上自定义的注解</a:t>
                      </a:r>
                      <a:r>
                        <a:rPr lang="en-US" altLang="zh-CN" dirty="0"/>
                        <a:t>,</a:t>
                      </a:r>
                      <a:r>
                        <a:rPr lang="zh-CN" altLang="en-US" dirty="0"/>
                        <a:t>可以对查询结果的指定字段进行过滤</a:t>
                      </a:r>
                    </a:p>
                  </a:txBody>
                  <a:tcPr/>
                </a:tc>
                <a:tc>
                  <a:txBody>
                    <a:bodyPr/>
                    <a:lstStyle/>
                    <a:p>
                      <a:r>
                        <a:rPr lang="zh-CN" altLang="en-US" dirty="0"/>
                        <a:t>静态配置</a:t>
                      </a:r>
                      <a:r>
                        <a:rPr lang="en-US" altLang="zh-CN" dirty="0"/>
                        <a:t>,</a:t>
                      </a:r>
                      <a:r>
                        <a:rPr lang="zh-CN" altLang="en-US" dirty="0"/>
                        <a:t>无法实现页面动态化</a:t>
                      </a:r>
                    </a:p>
                  </a:txBody>
                  <a:tcPr/>
                </a:tc>
                <a:extLst>
                  <a:ext uri="{0D108BD9-81ED-4DB2-BD59-A6C34878D82A}">
                    <a16:rowId xmlns:a16="http://schemas.microsoft.com/office/drawing/2014/main" val="997659726"/>
                  </a:ext>
                </a:extLst>
              </a:tr>
              <a:tr h="370840">
                <a:tc>
                  <a:txBody>
                    <a:bodyPr/>
                    <a:lstStyle/>
                    <a:p>
                      <a:r>
                        <a:rPr lang="zh-CN" altLang="en-US" sz="1800" b="1" dirty="0">
                          <a:latin typeface="Arial Nova Cond" panose="020B0506020202020204" pitchFamily="34" charset="0"/>
                        </a:rPr>
                        <a:t>自定义数据脱敏 </a:t>
                      </a:r>
                      <a:r>
                        <a:rPr lang="en-US" altLang="zh-CN" sz="1800" b="1" dirty="0">
                          <a:latin typeface="Arial Nova Cond" panose="020B0506020202020204" pitchFamily="34" charset="0"/>
                        </a:rPr>
                        <a:t>Job</a:t>
                      </a:r>
                      <a:endParaRPr lang="zh-CN" altLang="en-US" dirty="0"/>
                    </a:p>
                  </a:txBody>
                  <a:tcPr/>
                </a:tc>
                <a:tc>
                  <a:txBody>
                    <a:bodyPr/>
                    <a:lstStyle/>
                    <a:p>
                      <a:r>
                        <a:rPr lang="zh-CN" altLang="en-US" dirty="0"/>
                        <a:t>与</a:t>
                      </a:r>
                      <a:r>
                        <a:rPr lang="en-US" altLang="zh-CN" dirty="0" err="1"/>
                        <a:t>nifi</a:t>
                      </a:r>
                      <a:r>
                        <a:rPr lang="zh-CN" altLang="en-US" dirty="0"/>
                        <a:t>数据同步集成，支持用户自定义配置脱敏规则，数据脱敏的时效性较高</a:t>
                      </a:r>
                    </a:p>
                  </a:txBody>
                  <a:tcPr/>
                </a:tc>
                <a:tc>
                  <a:txBody>
                    <a:bodyPr/>
                    <a:lstStyle/>
                    <a:p>
                      <a:endParaRPr lang="zh-CN" altLang="en-US" dirty="0"/>
                    </a:p>
                  </a:txBody>
                  <a:tcPr/>
                </a:tc>
                <a:extLst>
                  <a:ext uri="{0D108BD9-81ED-4DB2-BD59-A6C34878D82A}">
                    <a16:rowId xmlns:a16="http://schemas.microsoft.com/office/drawing/2014/main" val="2758829895"/>
                  </a:ext>
                </a:extLst>
              </a:tr>
            </a:tbl>
          </a:graphicData>
        </a:graphic>
      </p:graphicFrame>
    </p:spTree>
    <p:extLst>
      <p:ext uri="{BB962C8B-B14F-4D97-AF65-F5344CB8AC3E}">
        <p14:creationId xmlns:p14="http://schemas.microsoft.com/office/powerpoint/2010/main" val="3226852683"/>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flipH="1" flipV="1">
            <a:off x="10160000" y="5313691"/>
            <a:ext cx="2032000" cy="1544309"/>
            <a:chOff x="-7372" y="0"/>
            <a:chExt cx="1531374" cy="1096795"/>
          </a:xfrm>
        </p:grpSpPr>
        <p:sp>
          <p:nvSpPr>
            <p:cNvPr id="27" name="任意多边形 26"/>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任意多边形 27"/>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任意多边形 22"/>
          <p:cNvSpPr/>
          <p:nvPr/>
        </p:nvSpPr>
        <p:spPr>
          <a:xfrm flipH="1">
            <a:off x="-2" y="2"/>
            <a:ext cx="4320972"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sp>
        <p:nvSpPr>
          <p:cNvPr id="14" name="椭圆 13"/>
          <p:cNvSpPr/>
          <p:nvPr/>
        </p:nvSpPr>
        <p:spPr>
          <a:xfrm>
            <a:off x="1653214" y="2209801"/>
            <a:ext cx="2763417" cy="2763417"/>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235201" y="2992295"/>
            <a:ext cx="1704313" cy="1421928"/>
          </a:xfrm>
          <a:prstGeom prst="rect">
            <a:avLst/>
          </a:prstGeom>
        </p:spPr>
        <p:txBody>
          <a:bodyPr wrap="none">
            <a:spAutoFit/>
          </a:bodyPr>
          <a:lstStyle/>
          <a:p>
            <a:pPr>
              <a:lnSpc>
                <a:spcPct val="90000"/>
              </a:lnSpc>
            </a:pPr>
            <a:r>
              <a:rPr lang="en-US" altLang="zh-CN" sz="9600" b="1" dirty="0">
                <a:solidFill>
                  <a:schemeClr val="accent1"/>
                </a:solidFill>
                <a:latin typeface="+mn-ea"/>
              </a:rPr>
              <a:t>04</a:t>
            </a:r>
            <a:endParaRPr lang="zh-CN" altLang="en-US" sz="9600" b="1" dirty="0">
              <a:solidFill>
                <a:schemeClr val="accent1"/>
              </a:solidFill>
              <a:latin typeface="+mn-ea"/>
            </a:endParaRPr>
          </a:p>
        </p:txBody>
      </p:sp>
      <p:sp>
        <p:nvSpPr>
          <p:cNvPr id="17" name="TextBox 3"/>
          <p:cNvSpPr txBox="1"/>
          <p:nvPr/>
        </p:nvSpPr>
        <p:spPr>
          <a:xfrm>
            <a:off x="4831603" y="2933818"/>
            <a:ext cx="7581456" cy="769441"/>
          </a:xfrm>
          <a:prstGeom prst="rect">
            <a:avLst/>
          </a:prstGeom>
          <a:noFill/>
        </p:spPr>
        <p:txBody>
          <a:bodyPr wrap="square">
            <a:spAutoFit/>
          </a:bodyPr>
          <a:lstStyle/>
          <a:p>
            <a:pPr defTabSz="822885">
              <a:defRPr/>
            </a:pPr>
            <a:r>
              <a:rPr lang="zh-CN" altLang="en-US" sz="4400" b="1" dirty="0">
                <a:solidFill>
                  <a:schemeClr val="tx1">
                    <a:lumMod val="85000"/>
                    <a:lumOff val="15000"/>
                  </a:schemeClr>
                </a:solidFill>
                <a:latin typeface="微软雅黑" pitchFamily="34" charset="-122"/>
                <a:ea typeface="微软雅黑" pitchFamily="34" charset="-122"/>
              </a:rPr>
              <a:t>验证实施对策</a:t>
            </a:r>
          </a:p>
        </p:txBody>
      </p:sp>
      <p:sp>
        <p:nvSpPr>
          <p:cNvPr id="19" name="文本框 18"/>
          <p:cNvSpPr txBox="1"/>
          <p:nvPr/>
        </p:nvSpPr>
        <p:spPr>
          <a:xfrm>
            <a:off x="4831603" y="3908191"/>
            <a:ext cx="6516912" cy="307777"/>
          </a:xfrm>
          <a:prstGeom prst="rect">
            <a:avLst/>
          </a:prstGeom>
          <a:noFill/>
        </p:spPr>
        <p:txBody>
          <a:bodyPr wrap="square" rtlCol="0">
            <a:spAutoFit/>
          </a:bodyPr>
          <a:lstStyle/>
          <a:p>
            <a:pPr defTabSz="822885">
              <a:defRPr/>
            </a:pPr>
            <a:r>
              <a:rPr lang="en" altLang="zh-CN" sz="1400" b="1" dirty="0">
                <a:solidFill>
                  <a:schemeClr val="tx1">
                    <a:lumMod val="85000"/>
                    <a:lumOff val="15000"/>
                  </a:schemeClr>
                </a:solidFill>
                <a:latin typeface="微软雅黑" pitchFamily="34" charset="-122"/>
                <a:ea typeface="微软雅黑" pitchFamily="34" charset="-122"/>
              </a:rPr>
              <a:t>Verify &amp; Implement Countermeasure</a:t>
            </a:r>
            <a:endParaRPr lang="zh-CN" altLang="en-US" sz="1400" b="1" dirty="0">
              <a:solidFill>
                <a:schemeClr val="tx1">
                  <a:lumMod val="85000"/>
                  <a:lumOff val="1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42401" y="4420900"/>
            <a:ext cx="2608281" cy="2455053"/>
          </a:xfrm>
          <a:prstGeom prst="rect">
            <a:avLst/>
          </a:prstGeom>
        </p:spPr>
      </p:pic>
    </p:spTree>
    <p:extLst>
      <p:ext uri="{BB962C8B-B14F-4D97-AF65-F5344CB8AC3E}">
        <p14:creationId xmlns:p14="http://schemas.microsoft.com/office/powerpoint/2010/main" val="345150797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14" grpId="0" animBg="1"/>
      <p:bldP spid="16" grpId="0"/>
      <p:bldP spid="17"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668648" cy="400110"/>
          </a:xfrm>
          <a:prstGeom prst="rect">
            <a:avLst/>
          </a:prstGeom>
          <a:noFill/>
        </p:spPr>
        <p:txBody>
          <a:bodyPr wrap="square">
            <a:spAutoFit/>
          </a:bodyPr>
          <a:lstStyle/>
          <a:p>
            <a:r>
              <a:rPr lang="zh-CN" altLang="en-US" sz="2000" b="1" dirty="0">
                <a:latin typeface="Arial Nova Cond" panose="020B0506020202020204" pitchFamily="34" charset="0"/>
              </a:rPr>
              <a:t>验证实施解决方案</a:t>
            </a:r>
            <a:endParaRPr lang="zh-CN" altLang="en-US" sz="2000" dirty="0"/>
          </a:p>
        </p:txBody>
      </p:sp>
      <p:sp>
        <p:nvSpPr>
          <p:cNvPr id="5" name="文本框 4">
            <a:extLst>
              <a:ext uri="{FF2B5EF4-FFF2-40B4-BE49-F238E27FC236}">
                <a16:creationId xmlns:a16="http://schemas.microsoft.com/office/drawing/2014/main" id="{75B3F23F-5249-3D4C-B4DF-DB92A52A2C1A}"/>
              </a:ext>
            </a:extLst>
          </p:cNvPr>
          <p:cNvSpPr txBox="1"/>
          <p:nvPr/>
        </p:nvSpPr>
        <p:spPr>
          <a:xfrm>
            <a:off x="687649" y="3231363"/>
            <a:ext cx="10953060" cy="2308324"/>
          </a:xfrm>
          <a:prstGeom prst="rect">
            <a:avLst/>
          </a:prstGeom>
          <a:noFill/>
        </p:spPr>
        <p:txBody>
          <a:bodyPr wrap="square" rtlCol="0">
            <a:spAutoFit/>
          </a:bodyPr>
          <a:lstStyle/>
          <a:p>
            <a:pPr marL="342900" indent="-342900">
              <a:buFont typeface="+mj-lt"/>
              <a:buAutoNum type="arabicPeriod"/>
            </a:pPr>
            <a:r>
              <a:rPr kumimoji="1" lang="zh-CN" altLang="en-US" dirty="0"/>
              <a:t>数据库采用分层存储数据。</a:t>
            </a:r>
            <a:endParaRPr kumimoji="1" lang="en-US" altLang="zh-CN" dirty="0"/>
          </a:p>
          <a:p>
            <a:pPr marL="342900" indent="-342900">
              <a:buFont typeface="+mj-lt"/>
              <a:buAutoNum type="arabicPeriod"/>
            </a:pPr>
            <a:r>
              <a:rPr kumimoji="1" lang="zh-CN" altLang="en-US" dirty="0"/>
              <a:t>在数据安全中心对用户设置表、行、列权限。</a:t>
            </a:r>
            <a:endParaRPr kumimoji="1" lang="en-US" altLang="zh-CN" dirty="0"/>
          </a:p>
          <a:p>
            <a:pPr marL="342900" indent="-342900">
              <a:buFont typeface="+mj-lt"/>
              <a:buAutoNum type="arabicPeriod"/>
            </a:pPr>
            <a:r>
              <a:rPr kumimoji="1" lang="zh-CN" altLang="en-US" dirty="0"/>
              <a:t>数据脱敏采用派生方式，使用</a:t>
            </a:r>
            <a:r>
              <a:rPr kumimoji="1" lang="en-US" altLang="zh-CN" dirty="0"/>
              <a:t>Java</a:t>
            </a:r>
            <a:r>
              <a:rPr kumimoji="1" lang="zh-CN" altLang="en-US" dirty="0"/>
              <a:t>开发语言在</a:t>
            </a:r>
            <a:r>
              <a:rPr kumimoji="1" lang="en-US" altLang="zh-CN" dirty="0" err="1"/>
              <a:t>FiData</a:t>
            </a:r>
            <a:r>
              <a:rPr kumimoji="1" lang="zh-CN" altLang="en-US" dirty="0"/>
              <a:t>后端编写一个数据脱敏的</a:t>
            </a:r>
            <a:r>
              <a:rPr kumimoji="1" lang="en-US" altLang="zh-CN" dirty="0"/>
              <a:t>Job</a:t>
            </a:r>
            <a:r>
              <a:rPr kumimoji="1" lang="zh-CN" altLang="en-US" dirty="0"/>
              <a:t>。</a:t>
            </a:r>
            <a:endParaRPr kumimoji="1" lang="en-US" altLang="zh-CN" dirty="0"/>
          </a:p>
          <a:p>
            <a:pPr marL="285750" indent="-285750">
              <a:buFont typeface="Arial" panose="020B0604020202020204" pitchFamily="34" charset="0"/>
              <a:buChar char="•"/>
            </a:pPr>
            <a:r>
              <a:rPr kumimoji="1" lang="en-US" altLang="zh-CN" dirty="0" err="1"/>
              <a:t>NiFi</a:t>
            </a:r>
            <a:r>
              <a:rPr kumimoji="1" lang="zh-CN" altLang="en-US" dirty="0"/>
              <a:t>数据同步流程中需要插入一个步骤，数据同步完成之后需要往</a:t>
            </a:r>
            <a:r>
              <a:rPr kumimoji="1" lang="en-US" altLang="zh-CN" dirty="0" err="1"/>
              <a:t>kafka</a:t>
            </a:r>
            <a:r>
              <a:rPr kumimoji="1" lang="zh-CN" altLang="en-US" dirty="0"/>
              <a:t>发送一条消息，该消息用来调用在后端好的数据脱敏</a:t>
            </a:r>
            <a:r>
              <a:rPr kumimoji="1" lang="en-US" altLang="zh-CN" dirty="0"/>
              <a:t>Job</a:t>
            </a:r>
            <a:r>
              <a:rPr kumimoji="1" lang="zh-CN" altLang="en-US" dirty="0"/>
              <a:t>以便保证数据脱敏的时效性。</a:t>
            </a:r>
            <a:endParaRPr kumimoji="1" lang="en-US" altLang="zh-CN" dirty="0"/>
          </a:p>
          <a:p>
            <a:pPr marL="285750" indent="-285750">
              <a:buFont typeface="Arial" panose="020B0604020202020204" pitchFamily="34" charset="0"/>
              <a:buChar char="•"/>
            </a:pPr>
            <a:r>
              <a:rPr kumimoji="1" lang="zh-CN" altLang="en-US" dirty="0"/>
              <a:t>数据脱敏</a:t>
            </a:r>
            <a:r>
              <a:rPr kumimoji="1" lang="en-US" altLang="zh-CN" dirty="0"/>
              <a:t>Job</a:t>
            </a:r>
            <a:r>
              <a:rPr kumimoji="1" lang="zh-CN" altLang="en-US" dirty="0"/>
              <a:t>接收到从</a:t>
            </a:r>
            <a:r>
              <a:rPr kumimoji="1" lang="en-US" altLang="zh-CN" dirty="0" err="1"/>
              <a:t>kafka</a:t>
            </a:r>
            <a:r>
              <a:rPr kumimoji="1" lang="zh-CN" altLang="en-US" dirty="0"/>
              <a:t>推送过来的消息后开始执行，首先根据</a:t>
            </a:r>
            <a:r>
              <a:rPr kumimoji="1" lang="en-US" altLang="zh-CN" dirty="0" err="1"/>
              <a:t>kafka</a:t>
            </a:r>
            <a:r>
              <a:rPr kumimoji="1" lang="zh-CN" altLang="en-US" dirty="0"/>
              <a:t>传过来的入参去脱敏配置表查找是否有相关的字段脱敏配置，如果有的话就在对应的表中创建加密列，再根据配置的脱敏规则将字段的原数据进行脱敏转换，最后将脱敏好的数据更新到新增的加密列中。</a:t>
            </a:r>
            <a:endParaRPr kumimoji="1" lang="en-US" altLang="zh-CN" dirty="0"/>
          </a:p>
        </p:txBody>
      </p:sp>
      <p:sp>
        <p:nvSpPr>
          <p:cNvPr id="4" name="文本框 3">
            <a:extLst>
              <a:ext uri="{FF2B5EF4-FFF2-40B4-BE49-F238E27FC236}">
                <a16:creationId xmlns:a16="http://schemas.microsoft.com/office/drawing/2014/main" id="{0BA2C835-0E6F-DA4D-BFCE-5AA2CCC1465F}"/>
              </a:ext>
            </a:extLst>
          </p:cNvPr>
          <p:cNvSpPr txBox="1"/>
          <p:nvPr/>
        </p:nvSpPr>
        <p:spPr>
          <a:xfrm>
            <a:off x="687649" y="1140427"/>
            <a:ext cx="93487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要求</a:t>
            </a:r>
          </a:p>
        </p:txBody>
      </p:sp>
      <p:sp>
        <p:nvSpPr>
          <p:cNvPr id="6" name="文本框 5">
            <a:extLst>
              <a:ext uri="{FF2B5EF4-FFF2-40B4-BE49-F238E27FC236}">
                <a16:creationId xmlns:a16="http://schemas.microsoft.com/office/drawing/2014/main" id="{A0297D66-E4D9-E041-AC06-5907F32DDCB8}"/>
              </a:ext>
            </a:extLst>
          </p:cNvPr>
          <p:cNvSpPr txBox="1"/>
          <p:nvPr/>
        </p:nvSpPr>
        <p:spPr>
          <a:xfrm>
            <a:off x="687649" y="1519494"/>
            <a:ext cx="6994222" cy="1200329"/>
          </a:xfrm>
          <a:prstGeom prst="rect">
            <a:avLst/>
          </a:prstGeom>
          <a:noFill/>
        </p:spPr>
        <p:txBody>
          <a:bodyPr wrap="none" rtlCol="0">
            <a:spAutoFit/>
          </a:bodyPr>
          <a:lstStyle/>
          <a:p>
            <a:pPr marL="342900" indent="-342900">
              <a:buFont typeface="+mj-lt"/>
              <a:buAutoNum type="arabicPeriod"/>
            </a:pPr>
            <a:r>
              <a:rPr lang="zh-CN" altLang="zh-CN" dirty="0"/>
              <a:t>数据库被拷贝走了如何解决数据安全</a:t>
            </a:r>
          </a:p>
          <a:p>
            <a:pPr marL="342900" indent="-342900">
              <a:buFont typeface="+mj-lt"/>
              <a:buAutoNum type="arabicPeriod"/>
            </a:pPr>
            <a:r>
              <a:rPr lang="zh-CN" altLang="zh-CN" dirty="0"/>
              <a:t>应用层面如何保证数据安全</a:t>
            </a:r>
          </a:p>
          <a:p>
            <a:pPr marL="342900" indent="-342900">
              <a:buFont typeface="+mj-lt"/>
              <a:buAutoNum type="arabicPeriod"/>
            </a:pPr>
            <a:r>
              <a:rPr kumimoji="1" lang="zh-CN" altLang="en-US" dirty="0"/>
              <a:t>脱敏方式：替换（更新原字段数据内容），派生（新增加密列）</a:t>
            </a:r>
            <a:endParaRPr kumimoji="1" lang="en-US" altLang="zh-CN" dirty="0"/>
          </a:p>
          <a:p>
            <a:pPr marL="342900" indent="-342900">
              <a:buFont typeface="+mj-lt"/>
              <a:buAutoNum type="arabicPeriod"/>
            </a:pPr>
            <a:endParaRPr kumimoji="1" lang="zh-CN" altLang="en-US" dirty="0"/>
          </a:p>
        </p:txBody>
      </p:sp>
      <p:sp>
        <p:nvSpPr>
          <p:cNvPr id="7" name="文本框 6">
            <a:extLst>
              <a:ext uri="{FF2B5EF4-FFF2-40B4-BE49-F238E27FC236}">
                <a16:creationId xmlns:a16="http://schemas.microsoft.com/office/drawing/2014/main" id="{09B5917E-8CD6-C246-A530-5DA0E6397C25}"/>
              </a:ext>
            </a:extLst>
          </p:cNvPr>
          <p:cNvSpPr txBox="1"/>
          <p:nvPr/>
        </p:nvSpPr>
        <p:spPr>
          <a:xfrm>
            <a:off x="698643" y="2856220"/>
            <a:ext cx="93487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实施</a:t>
            </a:r>
          </a:p>
        </p:txBody>
      </p:sp>
    </p:spTree>
    <p:extLst>
      <p:ext uri="{BB962C8B-B14F-4D97-AF65-F5344CB8AC3E}">
        <p14:creationId xmlns:p14="http://schemas.microsoft.com/office/powerpoint/2010/main" val="591187569"/>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652035" y="3686041"/>
            <a:ext cx="5592559" cy="381195"/>
          </a:xfrm>
          <a:prstGeom prst="rect">
            <a:avLst/>
          </a:prstGeom>
          <a:noFill/>
        </p:spPr>
        <p:txBody>
          <a:bodyPr wrap="square" rtlCol="0">
            <a:spAutoFit/>
          </a:bodyPr>
          <a:lstStyle/>
          <a:p>
            <a:pPr>
              <a:lnSpc>
                <a:spcPct val="130000"/>
              </a:lnSpc>
            </a:pPr>
            <a:r>
              <a:rPr lang="en-US" altLang="zh-CN" sz="1600" dirty="0">
                <a:solidFill>
                  <a:schemeClr val="tx2">
                    <a:lumMod val="85000"/>
                    <a:lumOff val="15000"/>
                  </a:schemeClr>
                </a:solidFill>
                <a:latin typeface="微软雅黑" panose="020B0503020204020204" pitchFamily="34" charset="-122"/>
                <a:ea typeface="微软雅黑" panose="020B0503020204020204" pitchFamily="34" charset="-122"/>
              </a:rPr>
              <a:t>Data desensitization solution</a:t>
            </a:r>
            <a:endParaRPr lang="zh-CN" altLang="en-US" sz="1600" dirty="0">
              <a:solidFill>
                <a:schemeClr val="tx2">
                  <a:lumMod val="85000"/>
                  <a:lumOff val="15000"/>
                </a:schemeClr>
              </a:solidFill>
              <a:latin typeface="微软雅黑" panose="020B0503020204020204" pitchFamily="34" charset="-122"/>
              <a:ea typeface="微软雅黑" panose="020B0503020204020204" pitchFamily="34" charset="-122"/>
            </a:endParaRPr>
          </a:p>
        </p:txBody>
      </p:sp>
      <p:sp>
        <p:nvSpPr>
          <p:cNvPr id="52" name="任意多边形 51"/>
          <p:cNvSpPr/>
          <p:nvPr/>
        </p:nvSpPr>
        <p:spPr>
          <a:xfrm flipH="1">
            <a:off x="-3" y="-1"/>
            <a:ext cx="6604004" cy="6858001"/>
          </a:xfrm>
          <a:custGeom>
            <a:avLst/>
            <a:gdLst>
              <a:gd name="connsiteX0" fmla="*/ 1609308 w 4303383"/>
              <a:gd name="connsiteY0" fmla="*/ 0 h 5143500"/>
              <a:gd name="connsiteX1" fmla="*/ 4303383 w 4303383"/>
              <a:gd name="connsiteY1" fmla="*/ 0 h 5143500"/>
              <a:gd name="connsiteX2" fmla="*/ 4303383 w 4303383"/>
              <a:gd name="connsiteY2" fmla="*/ 5143500 h 5143500"/>
              <a:gd name="connsiteX3" fmla="*/ 0 w 4303383"/>
              <a:gd name="connsiteY3" fmla="*/ 5143500 h 5143500"/>
              <a:gd name="connsiteX4" fmla="*/ 56940 w 4303383"/>
              <a:gd name="connsiteY4" fmla="*/ 5103009 h 5143500"/>
              <a:gd name="connsiteX5" fmla="*/ 1864984 w 4303383"/>
              <a:gd name="connsiteY5" fmla="*/ 1496070 h 5143500"/>
              <a:gd name="connsiteX6" fmla="*/ 1662621 w 4303383"/>
              <a:gd name="connsiteY6" fmla="*/ 15756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3383" h="5143500">
                <a:moveTo>
                  <a:pt x="1609308" y="0"/>
                </a:moveTo>
                <a:lnTo>
                  <a:pt x="4303383" y="0"/>
                </a:lnTo>
                <a:lnTo>
                  <a:pt x="4303383" y="5143500"/>
                </a:lnTo>
                <a:lnTo>
                  <a:pt x="0" y="5143500"/>
                </a:lnTo>
                <a:lnTo>
                  <a:pt x="56940" y="5103009"/>
                </a:lnTo>
                <a:cubicBezTo>
                  <a:pt x="1154534" y="4282168"/>
                  <a:pt x="1864984" y="2972086"/>
                  <a:pt x="1864984" y="1496070"/>
                </a:cubicBezTo>
                <a:cubicBezTo>
                  <a:pt x="1864984" y="1029960"/>
                  <a:pt x="1794136" y="580397"/>
                  <a:pt x="1662621" y="157563"/>
                </a:cubicBez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flipH="1">
            <a:off x="-3" y="2"/>
            <a:ext cx="5080003"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grpSp>
        <p:nvGrpSpPr>
          <p:cNvPr id="3" name="组合 2"/>
          <p:cNvGrpSpPr/>
          <p:nvPr/>
        </p:nvGrpSpPr>
        <p:grpSpPr>
          <a:xfrm flipH="1" flipV="1">
            <a:off x="9245600" y="4088573"/>
            <a:ext cx="2946400" cy="2769427"/>
            <a:chOff x="-7372" y="0"/>
            <a:chExt cx="1531374" cy="1096795"/>
          </a:xfrm>
        </p:grpSpPr>
        <p:sp>
          <p:nvSpPr>
            <p:cNvPr id="55" name="任意多边形 54"/>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任意多边形 53"/>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4" name="椭圆 13"/>
          <p:cNvSpPr/>
          <p:nvPr/>
        </p:nvSpPr>
        <p:spPr>
          <a:xfrm>
            <a:off x="820058" y="1600201"/>
            <a:ext cx="3733975" cy="3733975"/>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5" name="图片 14"/>
          <p:cNvPicPr>
            <a:picLocks noChangeAspect="1"/>
          </p:cNvPicPr>
          <p:nvPr/>
        </p:nvPicPr>
        <p:blipFill>
          <a:blip r:embed="rId5" cstate="print">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227242" y="2221682"/>
            <a:ext cx="2643237" cy="2755569"/>
          </a:xfrm>
          <a:prstGeom prst="rect">
            <a:avLst/>
          </a:prstGeom>
        </p:spPr>
      </p:pic>
      <p:grpSp>
        <p:nvGrpSpPr>
          <p:cNvPr id="25" name="组合 24"/>
          <p:cNvGrpSpPr/>
          <p:nvPr/>
        </p:nvGrpSpPr>
        <p:grpSpPr>
          <a:xfrm>
            <a:off x="5652035" y="3095175"/>
            <a:ext cx="6539964" cy="441895"/>
            <a:chOff x="4343399" y="2357350"/>
            <a:chExt cx="4904973" cy="331421"/>
          </a:xfrm>
        </p:grpSpPr>
        <p:sp>
          <p:nvSpPr>
            <p:cNvPr id="22" name="矩形 21"/>
            <p:cNvSpPr/>
            <p:nvPr/>
          </p:nvSpPr>
          <p:spPr>
            <a:xfrm>
              <a:off x="4343399" y="2357350"/>
              <a:ext cx="4904973" cy="3314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矩形 23"/>
            <p:cNvSpPr/>
            <p:nvPr/>
          </p:nvSpPr>
          <p:spPr>
            <a:xfrm>
              <a:off x="4365172" y="2363824"/>
              <a:ext cx="4050561" cy="315423"/>
            </a:xfrm>
            <a:prstGeom prst="rect">
              <a:avLst/>
            </a:prstGeom>
          </p:spPr>
          <p:txBody>
            <a:bodyPr wrap="square">
              <a:spAutoFit/>
            </a:bodyPr>
            <a:lstStyle/>
            <a:p>
              <a:r>
                <a:rPr lang="zh-CN" altLang="en-US" sz="2133" spc="1867" dirty="0">
                  <a:solidFill>
                    <a:schemeClr val="bg1"/>
                  </a:solidFill>
                  <a:latin typeface="微软雅黑" panose="020B0503020204020204" pitchFamily="34" charset="-122"/>
                  <a:ea typeface="微软雅黑" panose="020B0503020204020204" pitchFamily="34" charset="-122"/>
                </a:rPr>
                <a:t>数据脱敏解决方案</a:t>
              </a:r>
            </a:p>
          </p:txBody>
        </p:sp>
      </p:grpSp>
      <p:pic>
        <p:nvPicPr>
          <p:cNvPr id="4" name="mp3-5b9bc55fc04c968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38752" y="7299096"/>
            <a:ext cx="812800" cy="812800"/>
          </a:xfrm>
          <a:prstGeom prst="rect">
            <a:avLst/>
          </a:prstGeom>
        </p:spPr>
      </p:pic>
      <p:grpSp>
        <p:nvGrpSpPr>
          <p:cNvPr id="11" name="组合 10"/>
          <p:cNvGrpSpPr/>
          <p:nvPr/>
        </p:nvGrpSpPr>
        <p:grpSpPr>
          <a:xfrm>
            <a:off x="7084329" y="0"/>
            <a:ext cx="1015644" cy="1695669"/>
            <a:chOff x="5370107" y="0"/>
            <a:chExt cx="694362" cy="1159272"/>
          </a:xfrm>
        </p:grpSpPr>
        <p:sp>
          <p:nvSpPr>
            <p:cNvPr id="20" name="任意多边形 19"/>
            <p:cNvSpPr/>
            <p:nvPr/>
          </p:nvSpPr>
          <p:spPr>
            <a:xfrm>
              <a:off x="5370107" y="742950"/>
              <a:ext cx="694362" cy="416322"/>
            </a:xfrm>
            <a:custGeom>
              <a:avLst/>
              <a:gdLst>
                <a:gd name="connsiteX0" fmla="*/ 347181 w 694362"/>
                <a:gd name="connsiteY0" fmla="*/ 0 h 416322"/>
                <a:gd name="connsiteX1" fmla="*/ 694362 w 694362"/>
                <a:gd name="connsiteY1" fmla="*/ 347181 h 416322"/>
                <a:gd name="connsiteX2" fmla="*/ 687392 w 694362"/>
                <a:gd name="connsiteY2" fmla="*/ 416322 h 416322"/>
                <a:gd name="connsiteX3" fmla="*/ 585466 w 694362"/>
                <a:gd name="connsiteY3" fmla="*/ 416322 h 416322"/>
                <a:gd name="connsiteX4" fmla="*/ 591337 w 694362"/>
                <a:gd name="connsiteY4" fmla="*/ 397407 h 416322"/>
                <a:gd name="connsiteX5" fmla="*/ 596400 w 694362"/>
                <a:gd name="connsiteY5" fmla="*/ 347181 h 416322"/>
                <a:gd name="connsiteX6" fmla="*/ 347180 w 694362"/>
                <a:gd name="connsiteY6" fmla="*/ 97961 h 416322"/>
                <a:gd name="connsiteX7" fmla="*/ 97960 w 694362"/>
                <a:gd name="connsiteY7" fmla="*/ 347181 h 416322"/>
                <a:gd name="connsiteX8" fmla="*/ 103024 w 694362"/>
                <a:gd name="connsiteY8" fmla="*/ 397407 h 416322"/>
                <a:gd name="connsiteX9" fmla="*/ 108895 w 694362"/>
                <a:gd name="connsiteY9" fmla="*/ 416322 h 416322"/>
                <a:gd name="connsiteX10" fmla="*/ 6970 w 694362"/>
                <a:gd name="connsiteY10" fmla="*/ 416322 h 416322"/>
                <a:gd name="connsiteX11" fmla="*/ 0 w 694362"/>
                <a:gd name="connsiteY11" fmla="*/ 347181 h 416322"/>
                <a:gd name="connsiteX12" fmla="*/ 347181 w 694362"/>
                <a:gd name="connsiteY12" fmla="*/ 0 h 41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4362" h="416322">
                  <a:moveTo>
                    <a:pt x="347181" y="0"/>
                  </a:moveTo>
                  <a:cubicBezTo>
                    <a:pt x="538924" y="0"/>
                    <a:pt x="694362" y="155438"/>
                    <a:pt x="694362" y="347181"/>
                  </a:cubicBezTo>
                  <a:lnTo>
                    <a:pt x="687392" y="416322"/>
                  </a:lnTo>
                  <a:lnTo>
                    <a:pt x="585466" y="416322"/>
                  </a:lnTo>
                  <a:lnTo>
                    <a:pt x="591337" y="397407"/>
                  </a:lnTo>
                  <a:cubicBezTo>
                    <a:pt x="594657" y="381184"/>
                    <a:pt x="596400" y="364386"/>
                    <a:pt x="596400" y="347181"/>
                  </a:cubicBezTo>
                  <a:cubicBezTo>
                    <a:pt x="596400" y="209541"/>
                    <a:pt x="484820" y="97961"/>
                    <a:pt x="347180" y="97961"/>
                  </a:cubicBezTo>
                  <a:cubicBezTo>
                    <a:pt x="209540" y="97961"/>
                    <a:pt x="97960" y="209541"/>
                    <a:pt x="97960" y="347181"/>
                  </a:cubicBezTo>
                  <a:cubicBezTo>
                    <a:pt x="97960" y="364386"/>
                    <a:pt x="99704" y="381184"/>
                    <a:pt x="103024" y="397407"/>
                  </a:cubicBezTo>
                  <a:lnTo>
                    <a:pt x="108895" y="416322"/>
                  </a:lnTo>
                  <a:lnTo>
                    <a:pt x="6970" y="416322"/>
                  </a:lnTo>
                  <a:lnTo>
                    <a:pt x="0" y="347181"/>
                  </a:lnTo>
                  <a:cubicBezTo>
                    <a:pt x="0" y="155438"/>
                    <a:pt x="155438" y="0"/>
                    <a:pt x="347181" y="0"/>
                  </a:cubicBezTo>
                  <a:close/>
                </a:path>
              </a:pathLst>
            </a:custGeom>
            <a:solidFill>
              <a:schemeClr val="accent1"/>
            </a:solidFill>
          </p:spPr>
          <p:txBody>
            <a:bodyPr wrap="square" lIns="0" tIns="0" rIns="0" bIns="0" rtlCol="0" anchor="ctr"/>
            <a:lstStyle/>
            <a:p>
              <a:pPr algn="ctr"/>
              <a:endParaRPr lang="zh-CN" altLang="en-US"/>
            </a:p>
          </p:txBody>
        </p:sp>
        <p:cxnSp>
          <p:nvCxnSpPr>
            <p:cNvPr id="8" name="直接连接符 7"/>
            <p:cNvCxnSpPr/>
            <p:nvPr/>
          </p:nvCxnSpPr>
          <p:spPr>
            <a:xfrm flipV="1">
              <a:off x="5715635" y="0"/>
              <a:ext cx="0" cy="73378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文本框 1">
            <a:extLst>
              <a:ext uri="{FF2B5EF4-FFF2-40B4-BE49-F238E27FC236}">
                <a16:creationId xmlns:a16="http://schemas.microsoft.com/office/drawing/2014/main" id="{8181551B-8AE2-2148-ABCB-0475AD0EBD81}"/>
              </a:ext>
            </a:extLst>
          </p:cNvPr>
          <p:cNvSpPr txBox="1"/>
          <p:nvPr/>
        </p:nvSpPr>
        <p:spPr>
          <a:xfrm>
            <a:off x="5764695" y="1566689"/>
            <a:ext cx="4858247" cy="1446550"/>
          </a:xfrm>
          <a:prstGeom prst="rect">
            <a:avLst/>
          </a:prstGeom>
          <a:noFill/>
        </p:spPr>
        <p:txBody>
          <a:bodyPr wrap="square" rtlCol="0">
            <a:spAutoFit/>
          </a:bodyPr>
          <a:lstStyle/>
          <a:p>
            <a:r>
              <a:rPr kumimoji="1" lang="en-US" altLang="zh-CN" sz="8800" b="1" dirty="0">
                <a:solidFill>
                  <a:schemeClr val="accent3">
                    <a:lumMod val="75000"/>
                  </a:schemeClr>
                </a:solidFill>
              </a:rPr>
              <a:t>workshop</a:t>
            </a:r>
            <a:endParaRPr kumimoji="1" lang="zh-CN" altLang="en-US" sz="8800" b="1" dirty="0">
              <a:solidFill>
                <a:schemeClr val="accent3">
                  <a:lumMod val="75000"/>
                </a:schemeClr>
              </a:solidFill>
            </a:endParaRPr>
          </a:p>
        </p:txBody>
      </p:sp>
      <p:sp>
        <p:nvSpPr>
          <p:cNvPr id="21" name="文本框 20">
            <a:extLst>
              <a:ext uri="{FF2B5EF4-FFF2-40B4-BE49-F238E27FC236}">
                <a16:creationId xmlns:a16="http://schemas.microsoft.com/office/drawing/2014/main" id="{6C9A2A6C-457F-8442-B57F-8161F29926BA}"/>
              </a:ext>
            </a:extLst>
          </p:cNvPr>
          <p:cNvSpPr txBox="1"/>
          <p:nvPr/>
        </p:nvSpPr>
        <p:spPr>
          <a:xfrm>
            <a:off x="5652035" y="4164839"/>
            <a:ext cx="6098650" cy="369332"/>
          </a:xfrm>
          <a:prstGeom prst="rect">
            <a:avLst/>
          </a:prstGeom>
          <a:noFill/>
        </p:spPr>
        <p:txBody>
          <a:bodyPr wrap="square">
            <a:spAutoFit/>
          </a:bodyPr>
          <a:lstStyle/>
          <a:p>
            <a:pPr defTabSz="914224">
              <a:buClr>
                <a:srgbClr val="5B9BD5"/>
              </a:buClr>
            </a:pPr>
            <a:r>
              <a:rPr lang="zh-CN" altLang="en-US" sz="1800" spc="800" dirty="0">
                <a:solidFill>
                  <a:schemeClr val="tx2">
                    <a:lumMod val="85000"/>
                    <a:lumOff val="15000"/>
                  </a:schemeClr>
                </a:solidFill>
                <a:latin typeface="微软雅黑" pitchFamily="34" charset="-122"/>
                <a:ea typeface="微软雅黑" pitchFamily="34" charset="-122"/>
              </a:rPr>
              <a:t>演示完毕感谢您的观看</a:t>
            </a:r>
            <a:endParaRPr lang="en-US" altLang="zh-CN" sz="1800" spc="800" dirty="0">
              <a:solidFill>
                <a:schemeClr val="tx2">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11548418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0-#ppt_w/2"/>
                                          </p:val>
                                        </p:tav>
                                        <p:tav tm="100000">
                                          <p:val>
                                            <p:strVal val="#ppt_x"/>
                                          </p:val>
                                        </p:tav>
                                      </p:tavLst>
                                    </p:anim>
                                    <p:anim calcmode="lin" valueType="num">
                                      <p:cBhvr additive="base">
                                        <p:cTn id="16" dur="500" fill="hold"/>
                                        <p:tgtEl>
                                          <p:spTgt spid="5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0-#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500" fill="hold"/>
                                        <p:tgtEl>
                                          <p:spTgt spid="14"/>
                                        </p:tgtEl>
                                        <p:attrNameLst>
                                          <p:attrName>ppt_w</p:attrName>
                                        </p:attrNameLst>
                                      </p:cBhvr>
                                      <p:tavLst>
                                        <p:tav tm="0">
                                          <p:val>
                                            <p:fltVal val="0"/>
                                          </p:val>
                                        </p:tav>
                                        <p:tav tm="100000">
                                          <p:val>
                                            <p:strVal val="#ppt_w"/>
                                          </p:val>
                                        </p:tav>
                                      </p:tavLst>
                                    </p:anim>
                                    <p:anim calcmode="lin" valueType="num">
                                      <p:cBhvr>
                                        <p:cTn id="30" dur="500" fill="hold"/>
                                        <p:tgtEl>
                                          <p:spTgt spid="14"/>
                                        </p:tgtEl>
                                        <p:attrNameLst>
                                          <p:attrName>ppt_h</p:attrName>
                                        </p:attrNameLst>
                                      </p:cBhvr>
                                      <p:tavLst>
                                        <p:tav tm="0">
                                          <p:val>
                                            <p:fltVal val="0"/>
                                          </p:val>
                                        </p:tav>
                                        <p:tav tm="100000">
                                          <p:val>
                                            <p:strVal val="#ppt_h"/>
                                          </p:val>
                                        </p:tav>
                                      </p:tavLst>
                                    </p:anim>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8" repeatCount="indefinite" fill="remove" display="0">
                  <p:stCondLst>
                    <p:cond delay="indefinite"/>
                  </p:stCondLst>
                  <p:endCondLst>
                    <p:cond evt="onStopAudio" delay="0">
                      <p:tgtEl>
                        <p:sldTgt/>
                      </p:tgtEl>
                    </p:cond>
                  </p:endCondLst>
                </p:cTn>
                <p:tgtEl>
                  <p:spTgt spid="4"/>
                </p:tgtEl>
              </p:cMediaNode>
            </p:audio>
          </p:childTnLst>
        </p:cTn>
      </p:par>
    </p:tnLst>
    <p:bldLst>
      <p:bldP spid="18" grpId="0"/>
      <p:bldP spid="52" grpId="0" animBg="1"/>
      <p:bldP spid="23" grpId="0" animBg="1"/>
      <p:bldP spid="3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flipH="1" flipV="1">
            <a:off x="10160000" y="5313691"/>
            <a:ext cx="2032000" cy="1544309"/>
            <a:chOff x="-7372" y="0"/>
            <a:chExt cx="1531374" cy="1096795"/>
          </a:xfrm>
        </p:grpSpPr>
        <p:sp>
          <p:nvSpPr>
            <p:cNvPr id="27" name="任意多边形 26"/>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任意多边形 27"/>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任意多边形 22"/>
          <p:cNvSpPr/>
          <p:nvPr/>
        </p:nvSpPr>
        <p:spPr>
          <a:xfrm flipH="1">
            <a:off x="-2" y="2"/>
            <a:ext cx="4320972"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sp>
        <p:nvSpPr>
          <p:cNvPr id="14" name="椭圆 13"/>
          <p:cNvSpPr/>
          <p:nvPr/>
        </p:nvSpPr>
        <p:spPr>
          <a:xfrm>
            <a:off x="1653214" y="2209801"/>
            <a:ext cx="2763417" cy="2763417"/>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235201" y="2992295"/>
            <a:ext cx="1704313" cy="1421928"/>
          </a:xfrm>
          <a:prstGeom prst="rect">
            <a:avLst/>
          </a:prstGeom>
        </p:spPr>
        <p:txBody>
          <a:bodyPr wrap="none">
            <a:spAutoFit/>
          </a:bodyPr>
          <a:lstStyle/>
          <a:p>
            <a:pPr>
              <a:lnSpc>
                <a:spcPct val="90000"/>
              </a:lnSpc>
            </a:pPr>
            <a:r>
              <a:rPr lang="en-US" altLang="zh-CN" sz="9600" b="1" dirty="0">
                <a:solidFill>
                  <a:schemeClr val="accent1"/>
                </a:solidFill>
                <a:latin typeface="+mn-ea"/>
              </a:rPr>
              <a:t>01</a:t>
            </a:r>
            <a:endParaRPr lang="zh-CN" altLang="en-US" sz="9600" b="1" dirty="0">
              <a:solidFill>
                <a:schemeClr val="accent1"/>
              </a:solidFill>
              <a:latin typeface="+mn-ea"/>
            </a:endParaRPr>
          </a:p>
        </p:txBody>
      </p:sp>
      <p:sp>
        <p:nvSpPr>
          <p:cNvPr id="17" name="TextBox 3"/>
          <p:cNvSpPr txBox="1"/>
          <p:nvPr/>
        </p:nvSpPr>
        <p:spPr>
          <a:xfrm>
            <a:off x="4862288" y="2943439"/>
            <a:ext cx="7240669" cy="861774"/>
          </a:xfrm>
          <a:prstGeom prst="rect">
            <a:avLst/>
          </a:prstGeom>
          <a:noFill/>
        </p:spPr>
        <p:txBody>
          <a:bodyPr wrap="square">
            <a:spAutoFit/>
          </a:bodyPr>
          <a:lstStyle/>
          <a:p>
            <a:pPr defTabSz="822885">
              <a:defRPr/>
            </a:pPr>
            <a:r>
              <a:rPr lang="zh-CN" altLang="en" sz="5000" b="1" dirty="0">
                <a:solidFill>
                  <a:schemeClr val="tx1">
                    <a:lumMod val="85000"/>
                    <a:lumOff val="15000"/>
                  </a:schemeClr>
                </a:solidFill>
                <a:latin typeface="微软雅黑" pitchFamily="34" charset="-122"/>
                <a:ea typeface="微软雅黑" pitchFamily="34" charset="-122"/>
              </a:rPr>
              <a:t>定义问题</a:t>
            </a:r>
            <a:endParaRPr lang="zh-CN" altLang="en-US" sz="5000" b="1" dirty="0">
              <a:solidFill>
                <a:schemeClr val="tx1">
                  <a:lumMod val="85000"/>
                  <a:lumOff val="15000"/>
                </a:schemeClr>
              </a:solidFill>
              <a:latin typeface="微软雅黑" pitchFamily="34" charset="-122"/>
              <a:ea typeface="微软雅黑" pitchFamily="34" charset="-122"/>
            </a:endParaRPr>
          </a:p>
        </p:txBody>
      </p:sp>
      <p:sp>
        <p:nvSpPr>
          <p:cNvPr id="19" name="文本框 18"/>
          <p:cNvSpPr txBox="1"/>
          <p:nvPr/>
        </p:nvSpPr>
        <p:spPr>
          <a:xfrm>
            <a:off x="4918801" y="4048228"/>
            <a:ext cx="6516912" cy="307777"/>
          </a:xfrm>
          <a:prstGeom prst="rect">
            <a:avLst/>
          </a:prstGeom>
          <a:noFill/>
        </p:spPr>
        <p:txBody>
          <a:bodyPr wrap="square" rtlCol="0">
            <a:spAutoFit/>
          </a:bodyPr>
          <a:lstStyle/>
          <a:p>
            <a:pPr defTabSz="822885">
              <a:defRPr/>
            </a:pPr>
            <a:r>
              <a:rPr lang="en" altLang="zh-CN" sz="1400" b="1" dirty="0">
                <a:solidFill>
                  <a:schemeClr val="tx1">
                    <a:lumMod val="85000"/>
                    <a:lumOff val="15000"/>
                  </a:schemeClr>
                </a:solidFill>
                <a:latin typeface="微软雅黑" pitchFamily="34" charset="-122"/>
                <a:ea typeface="微软雅黑" pitchFamily="34" charset="-122"/>
              </a:rPr>
              <a:t>Define the problem</a:t>
            </a:r>
            <a:endParaRPr lang="zh-CN" altLang="en-US" sz="1400" b="1" dirty="0">
              <a:solidFill>
                <a:schemeClr val="tx1">
                  <a:lumMod val="85000"/>
                  <a:lumOff val="1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42401" y="4420900"/>
            <a:ext cx="2608281" cy="2455053"/>
          </a:xfrm>
          <a:prstGeom prst="rect">
            <a:avLst/>
          </a:prstGeom>
        </p:spPr>
      </p:pic>
    </p:spTree>
    <p:extLst>
      <p:ext uri="{BB962C8B-B14F-4D97-AF65-F5344CB8AC3E}">
        <p14:creationId xmlns:p14="http://schemas.microsoft.com/office/powerpoint/2010/main" val="120121077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14" grpId="0" animBg="1"/>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344">
            <a:extLst>
              <a:ext uri="{FF2B5EF4-FFF2-40B4-BE49-F238E27FC236}">
                <a16:creationId xmlns:a16="http://schemas.microsoft.com/office/drawing/2014/main" id="{603C953F-9919-324B-AB65-D18C181D46F1}"/>
              </a:ext>
            </a:extLst>
          </p:cNvPr>
          <p:cNvSpPr/>
          <p:nvPr/>
        </p:nvSpPr>
        <p:spPr>
          <a:xfrm flipH="1">
            <a:off x="5195134" y="1401157"/>
            <a:ext cx="1018372" cy="1"/>
          </a:xfrm>
          <a:prstGeom prst="line">
            <a:avLst/>
          </a:prstGeom>
          <a:ln w="6350">
            <a:solidFill>
              <a:schemeClr val="bg1">
                <a:lumMod val="65000"/>
              </a:schemeClr>
            </a:solidFill>
            <a:prstDash val="dash"/>
            <a:round/>
            <a:headEnd type="oval"/>
          </a:ln>
        </p:spPr>
        <p:txBody>
          <a:bodyPr lIns="0" tIns="0" rIns="0" bIns="0"/>
          <a:lstStyle/>
          <a:p>
            <a:pPr lvl="0">
              <a:defRPr sz="1200">
                <a:uFillTx/>
                <a:latin typeface="+mj-lt"/>
                <a:ea typeface="+mj-ea"/>
                <a:cs typeface="+mj-cs"/>
                <a:sym typeface="Helvetica"/>
              </a:defRPr>
            </a:pPr>
            <a:endParaRPr sz="1200">
              <a:solidFill>
                <a:schemeClr val="tx1">
                  <a:lumMod val="75000"/>
                  <a:lumOff val="25000"/>
                </a:schemeClr>
              </a:solidFill>
              <a:cs typeface="+mn-ea"/>
              <a:sym typeface="+mn-lt"/>
            </a:endParaRPr>
          </a:p>
        </p:txBody>
      </p:sp>
      <p:sp>
        <p:nvSpPr>
          <p:cNvPr id="3" name="Shape 14346">
            <a:extLst>
              <a:ext uri="{FF2B5EF4-FFF2-40B4-BE49-F238E27FC236}">
                <a16:creationId xmlns:a16="http://schemas.microsoft.com/office/drawing/2014/main" id="{42C0DC71-9D0D-4541-AE75-337FB59BFCA0}"/>
              </a:ext>
            </a:extLst>
          </p:cNvPr>
          <p:cNvSpPr/>
          <p:nvPr/>
        </p:nvSpPr>
        <p:spPr>
          <a:xfrm>
            <a:off x="6323477" y="910101"/>
            <a:ext cx="2604766" cy="959931"/>
          </a:xfrm>
          <a:prstGeom prst="rect">
            <a:avLst/>
          </a:prstGeom>
          <a:noFill/>
          <a:ln w="12700" cap="flat">
            <a:noFill/>
            <a:miter lim="400000"/>
          </a:ln>
          <a:effectLst/>
        </p:spPr>
        <p:txBody>
          <a:bodyPr wrap="square" lIns="45714" tIns="45714" rIns="45714" bIns="45714" numCol="1" anchor="t">
            <a:spAutoFit/>
          </a:bodyPr>
          <a:lstStyle>
            <a:lvl1pP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bg1">
                    <a:lumMod val="50000"/>
                  </a:schemeClr>
                </a:solidFill>
                <a:latin typeface="微软雅黑" pitchFamily="34" charset="-122"/>
                <a:ea typeface="微软雅黑" pitchFamily="34" charset="-122"/>
                <a:cs typeface="+mn-ea"/>
                <a:sym typeface="+mn-lt"/>
              </a:rPr>
              <a:t>下游系统通过</a:t>
            </a:r>
            <a:r>
              <a:rPr lang="en-US" altLang="zh-CN" sz="1200" dirty="0" err="1">
                <a:solidFill>
                  <a:schemeClr val="bg1">
                    <a:lumMod val="50000"/>
                  </a:schemeClr>
                </a:solidFill>
                <a:latin typeface="微软雅黑" pitchFamily="34" charset="-122"/>
                <a:ea typeface="微软雅黑" pitchFamily="34" charset="-122"/>
                <a:cs typeface="+mn-ea"/>
                <a:sym typeface="+mn-lt"/>
              </a:rPr>
              <a:t>api</a:t>
            </a:r>
            <a:r>
              <a:rPr lang="zh-CN" altLang="en-US" sz="1200" dirty="0">
                <a:solidFill>
                  <a:schemeClr val="bg1">
                    <a:lumMod val="50000"/>
                  </a:schemeClr>
                </a:solidFill>
                <a:latin typeface="微软雅黑" pitchFamily="34" charset="-122"/>
                <a:ea typeface="微软雅黑" pitchFamily="34" charset="-122"/>
                <a:cs typeface="+mn-ea"/>
                <a:sym typeface="+mn-lt"/>
              </a:rPr>
              <a:t>抽取</a:t>
            </a:r>
            <a:r>
              <a:rPr lang="en-US" altLang="zh-CN" sz="1200" dirty="0" err="1">
                <a:solidFill>
                  <a:schemeClr val="bg1">
                    <a:lumMod val="50000"/>
                  </a:schemeClr>
                </a:solidFill>
                <a:latin typeface="微软雅黑" pitchFamily="34" charset="-122"/>
                <a:ea typeface="微软雅黑" pitchFamily="34" charset="-122"/>
                <a:cs typeface="+mn-ea"/>
                <a:sym typeface="+mn-lt"/>
              </a:rPr>
              <a:t>FiData</a:t>
            </a:r>
            <a:r>
              <a:rPr lang="zh-CN" altLang="en-US" sz="1200" dirty="0">
                <a:solidFill>
                  <a:schemeClr val="bg1">
                    <a:lumMod val="50000"/>
                  </a:schemeClr>
                </a:solidFill>
                <a:latin typeface="微软雅黑" pitchFamily="34" charset="-122"/>
                <a:ea typeface="微软雅黑" pitchFamily="34" charset="-122"/>
                <a:cs typeface="+mn-ea"/>
                <a:sym typeface="+mn-lt"/>
              </a:rPr>
              <a:t>数仓数据时，涉及到表中如果有定义的加密字段，那么推给下游系统的时候该字段的数据如何加密。</a:t>
            </a:r>
            <a:endParaRPr sz="1200" dirty="0">
              <a:solidFill>
                <a:schemeClr val="bg1">
                  <a:lumMod val="50000"/>
                </a:schemeClr>
              </a:solidFill>
              <a:latin typeface="微软雅黑" pitchFamily="34" charset="-122"/>
              <a:ea typeface="微软雅黑" pitchFamily="34" charset="-122"/>
              <a:cs typeface="+mn-ea"/>
              <a:sym typeface="+mn-lt"/>
            </a:endParaRPr>
          </a:p>
        </p:txBody>
      </p:sp>
      <p:sp>
        <p:nvSpPr>
          <p:cNvPr id="4" name="Shape 14349">
            <a:extLst>
              <a:ext uri="{FF2B5EF4-FFF2-40B4-BE49-F238E27FC236}">
                <a16:creationId xmlns:a16="http://schemas.microsoft.com/office/drawing/2014/main" id="{4F671CBF-2787-DB4E-B98A-A92C4C294C5A}"/>
              </a:ext>
            </a:extLst>
          </p:cNvPr>
          <p:cNvSpPr/>
          <p:nvPr/>
        </p:nvSpPr>
        <p:spPr>
          <a:xfrm>
            <a:off x="6804869" y="2311932"/>
            <a:ext cx="2123373" cy="516732"/>
          </a:xfrm>
          <a:prstGeom prst="rect">
            <a:avLst/>
          </a:prstGeom>
          <a:noFill/>
          <a:ln w="12700" cap="flat">
            <a:noFill/>
            <a:miter lim="400000"/>
          </a:ln>
          <a:effectLst/>
        </p:spPr>
        <p:txBody>
          <a:bodyPr wrap="square" lIns="45714" tIns="45714" rIns="45714" bIns="45714" numCol="1" anchor="t">
            <a:spAutoFit/>
          </a:bodyPr>
          <a:lstStyle>
            <a:lvl1pP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lvl="0">
              <a:defRPr sz="1800">
                <a:solidFill>
                  <a:srgbClr val="000000"/>
                </a:solidFill>
                <a:uFillTx/>
              </a:defRPr>
            </a:pPr>
            <a:r>
              <a:rPr lang="zh-CN" altLang="en-US" sz="1200" dirty="0">
                <a:solidFill>
                  <a:schemeClr val="bg1">
                    <a:lumMod val="50000"/>
                  </a:schemeClr>
                </a:solidFill>
                <a:latin typeface="微软雅黑" pitchFamily="34" charset="-122"/>
                <a:ea typeface="微软雅黑" pitchFamily="34" charset="-122"/>
                <a:cs typeface="+mn-ea"/>
                <a:sym typeface="+mn-lt"/>
              </a:rPr>
              <a:t>在可视化中，拖拽字段的时候如果涉及到加密字段如何处理。</a:t>
            </a:r>
            <a:endParaRPr sz="1200" dirty="0">
              <a:solidFill>
                <a:schemeClr val="bg1">
                  <a:lumMod val="50000"/>
                </a:schemeClr>
              </a:solidFill>
              <a:latin typeface="微软雅黑" pitchFamily="34" charset="-122"/>
              <a:ea typeface="微软雅黑" pitchFamily="34" charset="-122"/>
              <a:cs typeface="+mn-ea"/>
              <a:sym typeface="+mn-lt"/>
            </a:endParaRPr>
          </a:p>
        </p:txBody>
      </p:sp>
      <p:sp>
        <p:nvSpPr>
          <p:cNvPr id="5" name="Shape 14351">
            <a:extLst>
              <a:ext uri="{FF2B5EF4-FFF2-40B4-BE49-F238E27FC236}">
                <a16:creationId xmlns:a16="http://schemas.microsoft.com/office/drawing/2014/main" id="{EA1A5587-9312-D441-9EB6-D51441CAAA2E}"/>
              </a:ext>
            </a:extLst>
          </p:cNvPr>
          <p:cNvSpPr/>
          <p:nvPr/>
        </p:nvSpPr>
        <p:spPr>
          <a:xfrm flipH="1">
            <a:off x="6136380" y="2657764"/>
            <a:ext cx="484396" cy="1"/>
          </a:xfrm>
          <a:prstGeom prst="line">
            <a:avLst/>
          </a:prstGeom>
          <a:ln w="6350">
            <a:solidFill>
              <a:schemeClr val="bg1">
                <a:lumMod val="65000"/>
              </a:schemeClr>
            </a:solidFill>
            <a:prstDash val="dash"/>
            <a:round/>
            <a:headEnd type="oval"/>
          </a:ln>
        </p:spPr>
        <p:txBody>
          <a:bodyPr lIns="0" tIns="0" rIns="0" bIns="0"/>
          <a:lstStyle/>
          <a:p>
            <a:pPr lvl="0">
              <a:defRPr sz="1200">
                <a:uFillTx/>
                <a:latin typeface="+mj-lt"/>
                <a:ea typeface="+mj-ea"/>
                <a:cs typeface="+mj-cs"/>
                <a:sym typeface="Helvetica"/>
              </a:defRPr>
            </a:pPr>
            <a:endParaRPr sz="1200">
              <a:solidFill>
                <a:schemeClr val="tx1">
                  <a:lumMod val="75000"/>
                  <a:lumOff val="25000"/>
                </a:schemeClr>
              </a:solidFill>
              <a:cs typeface="+mn-ea"/>
              <a:sym typeface="+mn-lt"/>
            </a:endParaRPr>
          </a:p>
        </p:txBody>
      </p:sp>
      <p:sp>
        <p:nvSpPr>
          <p:cNvPr id="7" name="Shape 14353">
            <a:extLst>
              <a:ext uri="{FF2B5EF4-FFF2-40B4-BE49-F238E27FC236}">
                <a16:creationId xmlns:a16="http://schemas.microsoft.com/office/drawing/2014/main" id="{70C7B8D4-01D9-294D-A2FF-5B589ACC28DD}"/>
              </a:ext>
            </a:extLst>
          </p:cNvPr>
          <p:cNvSpPr/>
          <p:nvPr/>
        </p:nvSpPr>
        <p:spPr>
          <a:xfrm>
            <a:off x="2876520" y="3256419"/>
            <a:ext cx="1939835" cy="959931"/>
          </a:xfrm>
          <a:prstGeom prst="rect">
            <a:avLst/>
          </a:prstGeom>
          <a:noFill/>
          <a:ln w="12700" cap="flat">
            <a:noFill/>
            <a:miter lim="400000"/>
          </a:ln>
          <a:effectLst/>
        </p:spPr>
        <p:txBody>
          <a:bodyPr wrap="square" lIns="45714" tIns="45714" rIns="45714" bIns="45714" numCol="1" anchor="t">
            <a:spAutoFit/>
          </a:bodyPr>
          <a:lstStyle>
            <a:lvl1pPr algn="r">
              <a:lnSpc>
                <a:spcPct val="120000"/>
              </a:lnSpc>
              <a:spcBef>
                <a:spcPts val="100"/>
              </a:spcBef>
              <a:defRPr sz="700">
                <a:solidFill>
                  <a:srgbClr val="808080"/>
                </a:solidFill>
                <a:uFill>
                  <a:solidFill>
                    <a:srgbClr val="808080"/>
                  </a:solidFill>
                </a:uFill>
                <a:latin typeface="Roboto condensed"/>
                <a:ea typeface="Roboto condensed"/>
                <a:cs typeface="Roboto condensed"/>
                <a:sym typeface="Roboto condensed"/>
              </a:defRPr>
            </a:lvl1pPr>
          </a:lstStyle>
          <a:p>
            <a:pPr lvl="0" algn="l">
              <a:defRPr sz="1800">
                <a:solidFill>
                  <a:srgbClr val="000000"/>
                </a:solidFill>
                <a:uFillTx/>
              </a:defRPr>
            </a:pPr>
            <a:r>
              <a:rPr lang="en-US" sz="1200" dirty="0" err="1">
                <a:solidFill>
                  <a:schemeClr val="bg1">
                    <a:lumMod val="50000"/>
                  </a:schemeClr>
                </a:solidFill>
                <a:latin typeface="微软雅黑" pitchFamily="34" charset="-122"/>
                <a:ea typeface="微软雅黑" pitchFamily="34" charset="-122"/>
                <a:cs typeface="+mn-ea"/>
                <a:sym typeface="+mn-lt"/>
              </a:rPr>
              <a:t>用户在数据资产中查看</a:t>
            </a:r>
            <a:r>
              <a:rPr lang="en-US" altLang="zh-CN" sz="1200" dirty="0" err="1">
                <a:solidFill>
                  <a:schemeClr val="bg1">
                    <a:lumMod val="50000"/>
                  </a:schemeClr>
                </a:solidFill>
                <a:latin typeface="微软雅黑" pitchFamily="34" charset="-122"/>
                <a:ea typeface="微软雅黑" pitchFamily="34" charset="-122"/>
                <a:cs typeface="+mn-ea"/>
                <a:sym typeface="+mn-lt"/>
              </a:rPr>
              <a:t>FiData</a:t>
            </a:r>
            <a:r>
              <a:rPr lang="en-US" sz="1200" dirty="0" err="1">
                <a:solidFill>
                  <a:schemeClr val="bg1">
                    <a:lumMod val="50000"/>
                  </a:schemeClr>
                </a:solidFill>
                <a:latin typeface="微软雅黑" pitchFamily="34" charset="-122"/>
                <a:ea typeface="微软雅黑" pitchFamily="34" charset="-122"/>
                <a:cs typeface="+mn-ea"/>
                <a:sym typeface="+mn-lt"/>
              </a:rPr>
              <a:t>数仓中的表数据时</a:t>
            </a:r>
            <a:r>
              <a:rPr lang="zh-CN" altLang="en-US" sz="1200" dirty="0">
                <a:solidFill>
                  <a:schemeClr val="bg1">
                    <a:lumMod val="50000"/>
                  </a:schemeClr>
                </a:solidFill>
                <a:latin typeface="微软雅黑" pitchFamily="34" charset="-122"/>
                <a:ea typeface="微软雅黑" pitchFamily="34" charset="-122"/>
                <a:cs typeface="+mn-ea"/>
                <a:sym typeface="+mn-lt"/>
              </a:rPr>
              <a:t>，如何对表中的隐私字段内容进行加密展示。</a:t>
            </a:r>
            <a:endParaRPr sz="1200" dirty="0">
              <a:solidFill>
                <a:schemeClr val="bg1">
                  <a:lumMod val="50000"/>
                </a:schemeClr>
              </a:solidFill>
              <a:latin typeface="微软雅黑" pitchFamily="34" charset="-122"/>
              <a:ea typeface="微软雅黑" pitchFamily="34" charset="-122"/>
              <a:cs typeface="+mn-ea"/>
              <a:sym typeface="+mn-lt"/>
            </a:endParaRPr>
          </a:p>
        </p:txBody>
      </p:sp>
      <p:sp>
        <p:nvSpPr>
          <p:cNvPr id="8" name="Shape 14355">
            <a:extLst>
              <a:ext uri="{FF2B5EF4-FFF2-40B4-BE49-F238E27FC236}">
                <a16:creationId xmlns:a16="http://schemas.microsoft.com/office/drawing/2014/main" id="{BA22EBFC-2552-C24C-80EB-1C11E8892A1C}"/>
              </a:ext>
            </a:extLst>
          </p:cNvPr>
          <p:cNvSpPr/>
          <p:nvPr/>
        </p:nvSpPr>
        <p:spPr>
          <a:xfrm flipH="1" flipV="1">
            <a:off x="3842535" y="3050958"/>
            <a:ext cx="193280" cy="205459"/>
          </a:xfrm>
          <a:prstGeom prst="line">
            <a:avLst/>
          </a:prstGeom>
          <a:ln w="6350">
            <a:solidFill>
              <a:schemeClr val="bg1">
                <a:lumMod val="65000"/>
              </a:schemeClr>
            </a:solidFill>
            <a:prstDash val="dash"/>
            <a:round/>
            <a:headEnd type="oval"/>
          </a:ln>
        </p:spPr>
        <p:txBody>
          <a:bodyPr lIns="0" tIns="0" rIns="0" bIns="0"/>
          <a:lstStyle/>
          <a:p>
            <a:pPr lvl="0">
              <a:defRPr sz="1200">
                <a:uFillTx/>
                <a:latin typeface="+mj-lt"/>
                <a:ea typeface="+mj-ea"/>
                <a:cs typeface="+mj-cs"/>
                <a:sym typeface="Helvetica"/>
              </a:defRPr>
            </a:pPr>
            <a:endParaRPr sz="1200">
              <a:solidFill>
                <a:schemeClr val="tx1">
                  <a:lumMod val="75000"/>
                  <a:lumOff val="25000"/>
                </a:schemeClr>
              </a:solidFill>
              <a:cs typeface="+mn-ea"/>
              <a:sym typeface="+mn-lt"/>
            </a:endParaRPr>
          </a:p>
        </p:txBody>
      </p:sp>
      <p:grpSp>
        <p:nvGrpSpPr>
          <p:cNvPr id="9" name="组合 8">
            <a:extLst>
              <a:ext uri="{FF2B5EF4-FFF2-40B4-BE49-F238E27FC236}">
                <a16:creationId xmlns:a16="http://schemas.microsoft.com/office/drawing/2014/main" id="{653D9036-2C36-9545-8996-C363C3F908FC}"/>
              </a:ext>
            </a:extLst>
          </p:cNvPr>
          <p:cNvGrpSpPr/>
          <p:nvPr/>
        </p:nvGrpSpPr>
        <p:grpSpPr>
          <a:xfrm>
            <a:off x="849411" y="1422826"/>
            <a:ext cx="1722093" cy="2646598"/>
            <a:chOff x="719417" y="924194"/>
            <a:chExt cx="2177519" cy="3346065"/>
          </a:xfrm>
        </p:grpSpPr>
        <p:grpSp>
          <p:nvGrpSpPr>
            <p:cNvPr id="10" name="Group 14">
              <a:extLst>
                <a:ext uri="{FF2B5EF4-FFF2-40B4-BE49-F238E27FC236}">
                  <a16:creationId xmlns:a16="http://schemas.microsoft.com/office/drawing/2014/main" id="{2DB4985F-1085-6B4E-AE35-383B4874E144}"/>
                </a:ext>
              </a:extLst>
            </p:cNvPr>
            <p:cNvGrpSpPr/>
            <p:nvPr/>
          </p:nvGrpSpPr>
          <p:grpSpPr bwMode="auto">
            <a:xfrm flipH="1">
              <a:off x="719417" y="1320154"/>
              <a:ext cx="1517119" cy="2950105"/>
              <a:chOff x="6476" y="614"/>
              <a:chExt cx="559" cy="1087"/>
            </a:xfrm>
            <a:solidFill>
              <a:schemeClr val="tx1">
                <a:lumMod val="65000"/>
                <a:lumOff val="35000"/>
              </a:schemeClr>
            </a:solidFill>
          </p:grpSpPr>
          <p:sp>
            <p:nvSpPr>
              <p:cNvPr id="17" name="Freeform 10">
                <a:extLst>
                  <a:ext uri="{FF2B5EF4-FFF2-40B4-BE49-F238E27FC236}">
                    <a16:creationId xmlns:a16="http://schemas.microsoft.com/office/drawing/2014/main" id="{57D6907B-92B0-B34C-A038-3A9133BA755D}"/>
                  </a:ext>
                </a:extLst>
              </p:cNvPr>
              <p:cNvSpPr/>
              <p:nvPr/>
            </p:nvSpPr>
            <p:spPr bwMode="auto">
              <a:xfrm flipV="1">
                <a:off x="6727" y="614"/>
                <a:ext cx="272" cy="265"/>
              </a:xfrm>
              <a:custGeom>
                <a:avLst/>
                <a:gdLst>
                  <a:gd name="T0" fmla="*/ 546 w 1187"/>
                  <a:gd name="T1" fmla="*/ 1128 h 1165"/>
                  <a:gd name="T2" fmla="*/ 1159 w 1187"/>
                  <a:gd name="T3" fmla="*/ 626 h 1165"/>
                  <a:gd name="T4" fmla="*/ 767 w 1187"/>
                  <a:gd name="T5" fmla="*/ 43 h 1165"/>
                  <a:gd name="T6" fmla="*/ 308 w 1187"/>
                  <a:gd name="T7" fmla="*/ 105 h 1165"/>
                  <a:gd name="T8" fmla="*/ 68 w 1187"/>
                  <a:gd name="T9" fmla="*/ 715 h 1165"/>
                  <a:gd name="T10" fmla="*/ 546 w 1187"/>
                  <a:gd name="T11" fmla="*/ 1128 h 1165"/>
                </a:gdLst>
                <a:ahLst/>
                <a:cxnLst>
                  <a:cxn ang="0">
                    <a:pos x="T0" y="T1"/>
                  </a:cxn>
                  <a:cxn ang="0">
                    <a:pos x="T2" y="T3"/>
                  </a:cxn>
                  <a:cxn ang="0">
                    <a:pos x="T4" y="T5"/>
                  </a:cxn>
                  <a:cxn ang="0">
                    <a:pos x="T6" y="T7"/>
                  </a:cxn>
                  <a:cxn ang="0">
                    <a:pos x="T8" y="T9"/>
                  </a:cxn>
                  <a:cxn ang="0">
                    <a:pos x="T10" y="T11"/>
                  </a:cxn>
                </a:cxnLst>
                <a:rect l="0" t="0" r="r" b="b"/>
                <a:pathLst>
                  <a:path w="1187" h="1165">
                    <a:moveTo>
                      <a:pt x="546" y="1128"/>
                    </a:moveTo>
                    <a:cubicBezTo>
                      <a:pt x="843" y="1165"/>
                      <a:pt x="1137" y="923"/>
                      <a:pt x="1159" y="626"/>
                    </a:cubicBezTo>
                    <a:cubicBezTo>
                      <a:pt x="1187" y="371"/>
                      <a:pt x="1012" y="114"/>
                      <a:pt x="767" y="43"/>
                    </a:cubicBezTo>
                    <a:cubicBezTo>
                      <a:pt x="615" y="0"/>
                      <a:pt x="443" y="20"/>
                      <a:pt x="308" y="105"/>
                    </a:cubicBezTo>
                    <a:cubicBezTo>
                      <a:pt x="111" y="230"/>
                      <a:pt x="0" y="487"/>
                      <a:pt x="68" y="715"/>
                    </a:cubicBezTo>
                    <a:cubicBezTo>
                      <a:pt x="121" y="936"/>
                      <a:pt x="323" y="1102"/>
                      <a:pt x="546" y="1128"/>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999" dirty="0">
                  <a:cs typeface="+mn-ea"/>
                  <a:sym typeface="+mn-lt"/>
                </a:endParaRPr>
              </a:p>
            </p:txBody>
          </p:sp>
          <p:sp>
            <p:nvSpPr>
              <p:cNvPr id="18" name="Freeform 12">
                <a:extLst>
                  <a:ext uri="{FF2B5EF4-FFF2-40B4-BE49-F238E27FC236}">
                    <a16:creationId xmlns:a16="http://schemas.microsoft.com/office/drawing/2014/main" id="{F63E44EC-5F23-1649-B477-F2875BE7CD06}"/>
                  </a:ext>
                </a:extLst>
              </p:cNvPr>
              <p:cNvSpPr/>
              <p:nvPr/>
            </p:nvSpPr>
            <p:spPr bwMode="auto">
              <a:xfrm flipV="1">
                <a:off x="6476" y="903"/>
                <a:ext cx="485" cy="798"/>
              </a:xfrm>
              <a:custGeom>
                <a:avLst/>
                <a:gdLst>
                  <a:gd name="T0" fmla="*/ 1539 w 2208"/>
                  <a:gd name="T1" fmla="*/ 3515 h 3515"/>
                  <a:gd name="T2" fmla="*/ 2070 w 2208"/>
                  <a:gd name="T3" fmla="*/ 3487 h 3515"/>
                  <a:gd name="T4" fmla="*/ 2131 w 2208"/>
                  <a:gd name="T5" fmla="*/ 2626 h 3515"/>
                  <a:gd name="T6" fmla="*/ 2123 w 2208"/>
                  <a:gd name="T7" fmla="*/ 1758 h 3515"/>
                  <a:gd name="T8" fmla="*/ 1927 w 2208"/>
                  <a:gd name="T9" fmla="*/ 1030 h 3515"/>
                  <a:gd name="T10" fmla="*/ 2056 w 2208"/>
                  <a:gd name="T11" fmla="*/ 837 h 3515"/>
                  <a:gd name="T12" fmla="*/ 1679 w 2208"/>
                  <a:gd name="T13" fmla="*/ 525 h 3515"/>
                  <a:gd name="T14" fmla="*/ 1545 w 2208"/>
                  <a:gd name="T15" fmla="*/ 821 h 3515"/>
                  <a:gd name="T16" fmla="*/ 1487 w 2208"/>
                  <a:gd name="T17" fmla="*/ 1610 h 3515"/>
                  <a:gd name="T18" fmla="*/ 1072 w 2208"/>
                  <a:gd name="T19" fmla="*/ 976 h 3515"/>
                  <a:gd name="T20" fmla="*/ 1216 w 2208"/>
                  <a:gd name="T21" fmla="*/ 73 h 3515"/>
                  <a:gd name="T22" fmla="*/ 789 w 2208"/>
                  <a:gd name="T23" fmla="*/ 49 h 3515"/>
                  <a:gd name="T24" fmla="*/ 616 w 2208"/>
                  <a:gd name="T25" fmla="*/ 1012 h 3515"/>
                  <a:gd name="T26" fmla="*/ 1152 w 2208"/>
                  <a:gd name="T27" fmla="*/ 1926 h 3515"/>
                  <a:gd name="T28" fmla="*/ 1211 w 2208"/>
                  <a:gd name="T29" fmla="*/ 2413 h 3515"/>
                  <a:gd name="T30" fmla="*/ 842 w 2208"/>
                  <a:gd name="T31" fmla="*/ 2303 h 3515"/>
                  <a:gd name="T32" fmla="*/ 56 w 2208"/>
                  <a:gd name="T33" fmla="*/ 2338 h 3515"/>
                  <a:gd name="T34" fmla="*/ 63 w 2208"/>
                  <a:gd name="T35" fmla="*/ 2756 h 3515"/>
                  <a:gd name="T36" fmla="*/ 680 w 2208"/>
                  <a:gd name="T37" fmla="*/ 2748 h 3515"/>
                  <a:gd name="T38" fmla="*/ 694 w 2208"/>
                  <a:gd name="T39" fmla="*/ 2700 h 3515"/>
                  <a:gd name="T40" fmla="*/ 391 w 2208"/>
                  <a:gd name="T41" fmla="*/ 2370 h 3515"/>
                  <a:gd name="T42" fmla="*/ 789 w 2208"/>
                  <a:gd name="T43" fmla="*/ 2742 h 3515"/>
                  <a:gd name="T44" fmla="*/ 1006 w 2208"/>
                  <a:gd name="T45" fmla="*/ 2733 h 3515"/>
                  <a:gd name="T46" fmla="*/ 1539 w 2208"/>
                  <a:gd name="T47" fmla="*/ 3515 h 3515"/>
                  <a:gd name="connsiteX0" fmla="*/ 6896 w 9724"/>
                  <a:gd name="connsiteY0" fmla="*/ 9952 h 9952"/>
                  <a:gd name="connsiteX1" fmla="*/ 9301 w 9724"/>
                  <a:gd name="connsiteY1" fmla="*/ 9872 h 9952"/>
                  <a:gd name="connsiteX2" fmla="*/ 9577 w 9724"/>
                  <a:gd name="connsiteY2" fmla="*/ 7423 h 9952"/>
                  <a:gd name="connsiteX3" fmla="*/ 9541 w 9724"/>
                  <a:gd name="connsiteY3" fmla="*/ 4953 h 9952"/>
                  <a:gd name="connsiteX4" fmla="*/ 8653 w 9724"/>
                  <a:gd name="connsiteY4" fmla="*/ 2882 h 9952"/>
                  <a:gd name="connsiteX5" fmla="*/ 9238 w 9724"/>
                  <a:gd name="connsiteY5" fmla="*/ 2333 h 9952"/>
                  <a:gd name="connsiteX6" fmla="*/ 7530 w 9724"/>
                  <a:gd name="connsiteY6" fmla="*/ 1446 h 9952"/>
                  <a:gd name="connsiteX7" fmla="*/ 6923 w 9724"/>
                  <a:gd name="connsiteY7" fmla="*/ 2288 h 9952"/>
                  <a:gd name="connsiteX8" fmla="*/ 6661 w 9724"/>
                  <a:gd name="connsiteY8" fmla="*/ 4532 h 9952"/>
                  <a:gd name="connsiteX9" fmla="*/ 4781 w 9724"/>
                  <a:gd name="connsiteY9" fmla="*/ 2729 h 9952"/>
                  <a:gd name="connsiteX10" fmla="*/ 5433 w 9724"/>
                  <a:gd name="connsiteY10" fmla="*/ 160 h 9952"/>
                  <a:gd name="connsiteX11" fmla="*/ 3499 w 9724"/>
                  <a:gd name="connsiteY11" fmla="*/ 91 h 9952"/>
                  <a:gd name="connsiteX12" fmla="*/ 2716 w 9724"/>
                  <a:gd name="connsiteY12" fmla="*/ 2831 h 9952"/>
                  <a:gd name="connsiteX13" fmla="*/ 5143 w 9724"/>
                  <a:gd name="connsiteY13" fmla="*/ 5431 h 9952"/>
                  <a:gd name="connsiteX14" fmla="*/ 5411 w 9724"/>
                  <a:gd name="connsiteY14" fmla="*/ 6817 h 9952"/>
                  <a:gd name="connsiteX15" fmla="*/ 3739 w 9724"/>
                  <a:gd name="connsiteY15" fmla="*/ 6504 h 9952"/>
                  <a:gd name="connsiteX16" fmla="*/ 180 w 9724"/>
                  <a:gd name="connsiteY16" fmla="*/ 6603 h 9952"/>
                  <a:gd name="connsiteX17" fmla="*/ 211 w 9724"/>
                  <a:gd name="connsiteY17" fmla="*/ 7793 h 9952"/>
                  <a:gd name="connsiteX18" fmla="*/ 3006 w 9724"/>
                  <a:gd name="connsiteY18" fmla="*/ 7770 h 9952"/>
                  <a:gd name="connsiteX19" fmla="*/ 3069 w 9724"/>
                  <a:gd name="connsiteY19" fmla="*/ 7633 h 9952"/>
                  <a:gd name="connsiteX20" fmla="*/ 3499 w 9724"/>
                  <a:gd name="connsiteY20" fmla="*/ 7753 h 9952"/>
                  <a:gd name="connsiteX21" fmla="*/ 4482 w 9724"/>
                  <a:gd name="connsiteY21" fmla="*/ 7727 h 9952"/>
                  <a:gd name="connsiteX22" fmla="*/ 6896 w 9724"/>
                  <a:gd name="connsiteY22" fmla="*/ 9952 h 9952"/>
                  <a:gd name="connsiteX0-1" fmla="*/ 7092 w 10000"/>
                  <a:gd name="connsiteY0-2" fmla="*/ 10000 h 10000"/>
                  <a:gd name="connsiteX1-3" fmla="*/ 9565 w 10000"/>
                  <a:gd name="connsiteY1-4" fmla="*/ 9920 h 10000"/>
                  <a:gd name="connsiteX2-5" fmla="*/ 9849 w 10000"/>
                  <a:gd name="connsiteY2-6" fmla="*/ 7459 h 10000"/>
                  <a:gd name="connsiteX3-7" fmla="*/ 9812 w 10000"/>
                  <a:gd name="connsiteY3-8" fmla="*/ 4977 h 10000"/>
                  <a:gd name="connsiteX4-9" fmla="*/ 8899 w 10000"/>
                  <a:gd name="connsiteY4-10" fmla="*/ 2896 h 10000"/>
                  <a:gd name="connsiteX5-11" fmla="*/ 9500 w 10000"/>
                  <a:gd name="connsiteY5-12" fmla="*/ 2344 h 10000"/>
                  <a:gd name="connsiteX6-13" fmla="*/ 7744 w 10000"/>
                  <a:gd name="connsiteY6-14" fmla="*/ 1453 h 10000"/>
                  <a:gd name="connsiteX7-15" fmla="*/ 7119 w 10000"/>
                  <a:gd name="connsiteY7-16" fmla="*/ 2299 h 10000"/>
                  <a:gd name="connsiteX8-17" fmla="*/ 6850 w 10000"/>
                  <a:gd name="connsiteY8-18" fmla="*/ 4554 h 10000"/>
                  <a:gd name="connsiteX9-19" fmla="*/ 4917 w 10000"/>
                  <a:gd name="connsiteY9-20" fmla="*/ 2742 h 10000"/>
                  <a:gd name="connsiteX10-21" fmla="*/ 5587 w 10000"/>
                  <a:gd name="connsiteY10-22" fmla="*/ 161 h 10000"/>
                  <a:gd name="connsiteX11-23" fmla="*/ 3598 w 10000"/>
                  <a:gd name="connsiteY11-24" fmla="*/ 91 h 10000"/>
                  <a:gd name="connsiteX12-25" fmla="*/ 2793 w 10000"/>
                  <a:gd name="connsiteY12-26" fmla="*/ 2845 h 10000"/>
                  <a:gd name="connsiteX13-27" fmla="*/ 5289 w 10000"/>
                  <a:gd name="connsiteY13-28" fmla="*/ 5457 h 10000"/>
                  <a:gd name="connsiteX14-29" fmla="*/ 5565 w 10000"/>
                  <a:gd name="connsiteY14-30" fmla="*/ 6850 h 10000"/>
                  <a:gd name="connsiteX15-31" fmla="*/ 3845 w 10000"/>
                  <a:gd name="connsiteY15-32" fmla="*/ 6535 h 10000"/>
                  <a:gd name="connsiteX16-33" fmla="*/ 185 w 10000"/>
                  <a:gd name="connsiteY16-34" fmla="*/ 6635 h 10000"/>
                  <a:gd name="connsiteX17-35" fmla="*/ 217 w 10000"/>
                  <a:gd name="connsiteY17-36" fmla="*/ 7831 h 10000"/>
                  <a:gd name="connsiteX18-37" fmla="*/ 3091 w 10000"/>
                  <a:gd name="connsiteY18-38" fmla="*/ 7807 h 10000"/>
                  <a:gd name="connsiteX19-39" fmla="*/ 3598 w 10000"/>
                  <a:gd name="connsiteY19-40" fmla="*/ 7790 h 10000"/>
                  <a:gd name="connsiteX20-41" fmla="*/ 4609 w 10000"/>
                  <a:gd name="connsiteY20-42" fmla="*/ 7764 h 10000"/>
                  <a:gd name="connsiteX21-43" fmla="*/ 7092 w 10000"/>
                  <a:gd name="connsiteY21-44" fmla="*/ 10000 h 10000"/>
                  <a:gd name="connsiteX0-45" fmla="*/ 7092 w 10000"/>
                  <a:gd name="connsiteY0-46" fmla="*/ 10000 h 10000"/>
                  <a:gd name="connsiteX1-47" fmla="*/ 9565 w 10000"/>
                  <a:gd name="connsiteY1-48" fmla="*/ 9920 h 10000"/>
                  <a:gd name="connsiteX2-49" fmla="*/ 9849 w 10000"/>
                  <a:gd name="connsiteY2-50" fmla="*/ 7459 h 10000"/>
                  <a:gd name="connsiteX3-51" fmla="*/ 9812 w 10000"/>
                  <a:gd name="connsiteY3-52" fmla="*/ 4977 h 10000"/>
                  <a:gd name="connsiteX4-53" fmla="*/ 8899 w 10000"/>
                  <a:gd name="connsiteY4-54" fmla="*/ 2896 h 10000"/>
                  <a:gd name="connsiteX5-55" fmla="*/ 9500 w 10000"/>
                  <a:gd name="connsiteY5-56" fmla="*/ 2344 h 10000"/>
                  <a:gd name="connsiteX6-57" fmla="*/ 7744 w 10000"/>
                  <a:gd name="connsiteY6-58" fmla="*/ 1453 h 10000"/>
                  <a:gd name="connsiteX7-59" fmla="*/ 7119 w 10000"/>
                  <a:gd name="connsiteY7-60" fmla="*/ 2299 h 10000"/>
                  <a:gd name="connsiteX8-61" fmla="*/ 6850 w 10000"/>
                  <a:gd name="connsiteY8-62" fmla="*/ 4554 h 10000"/>
                  <a:gd name="connsiteX9-63" fmla="*/ 4917 w 10000"/>
                  <a:gd name="connsiteY9-64" fmla="*/ 2742 h 10000"/>
                  <a:gd name="connsiteX10-65" fmla="*/ 5587 w 10000"/>
                  <a:gd name="connsiteY10-66" fmla="*/ 161 h 10000"/>
                  <a:gd name="connsiteX11-67" fmla="*/ 3598 w 10000"/>
                  <a:gd name="connsiteY11-68" fmla="*/ 91 h 10000"/>
                  <a:gd name="connsiteX12-69" fmla="*/ 2793 w 10000"/>
                  <a:gd name="connsiteY12-70" fmla="*/ 2845 h 10000"/>
                  <a:gd name="connsiteX13-71" fmla="*/ 5289 w 10000"/>
                  <a:gd name="connsiteY13-72" fmla="*/ 5457 h 10000"/>
                  <a:gd name="connsiteX14-73" fmla="*/ 5565 w 10000"/>
                  <a:gd name="connsiteY14-74" fmla="*/ 6850 h 10000"/>
                  <a:gd name="connsiteX15-75" fmla="*/ 3845 w 10000"/>
                  <a:gd name="connsiteY15-76" fmla="*/ 6535 h 10000"/>
                  <a:gd name="connsiteX16-77" fmla="*/ 185 w 10000"/>
                  <a:gd name="connsiteY16-78" fmla="*/ 6635 h 10000"/>
                  <a:gd name="connsiteX17-79" fmla="*/ 217 w 10000"/>
                  <a:gd name="connsiteY17-80" fmla="*/ 7831 h 10000"/>
                  <a:gd name="connsiteX18-81" fmla="*/ 3598 w 10000"/>
                  <a:gd name="connsiteY18-82" fmla="*/ 7790 h 10000"/>
                  <a:gd name="connsiteX19-83" fmla="*/ 4609 w 10000"/>
                  <a:gd name="connsiteY19-84" fmla="*/ 7764 h 10000"/>
                  <a:gd name="connsiteX20-85" fmla="*/ 7092 w 10000"/>
                  <a:gd name="connsiteY20-86" fmla="*/ 10000 h 10000"/>
                  <a:gd name="connsiteX0-87" fmla="*/ 6965 w 9873"/>
                  <a:gd name="connsiteY0-88" fmla="*/ 10000 h 10000"/>
                  <a:gd name="connsiteX1-89" fmla="*/ 9438 w 9873"/>
                  <a:gd name="connsiteY1-90" fmla="*/ 9920 h 10000"/>
                  <a:gd name="connsiteX2-91" fmla="*/ 9722 w 9873"/>
                  <a:gd name="connsiteY2-92" fmla="*/ 7459 h 10000"/>
                  <a:gd name="connsiteX3-93" fmla="*/ 9685 w 9873"/>
                  <a:gd name="connsiteY3-94" fmla="*/ 4977 h 10000"/>
                  <a:gd name="connsiteX4-95" fmla="*/ 8772 w 9873"/>
                  <a:gd name="connsiteY4-96" fmla="*/ 2896 h 10000"/>
                  <a:gd name="connsiteX5-97" fmla="*/ 9373 w 9873"/>
                  <a:gd name="connsiteY5-98" fmla="*/ 2344 h 10000"/>
                  <a:gd name="connsiteX6-99" fmla="*/ 7617 w 9873"/>
                  <a:gd name="connsiteY6-100" fmla="*/ 1453 h 10000"/>
                  <a:gd name="connsiteX7-101" fmla="*/ 6992 w 9873"/>
                  <a:gd name="connsiteY7-102" fmla="*/ 2299 h 10000"/>
                  <a:gd name="connsiteX8-103" fmla="*/ 6723 w 9873"/>
                  <a:gd name="connsiteY8-104" fmla="*/ 4554 h 10000"/>
                  <a:gd name="connsiteX9-105" fmla="*/ 4790 w 9873"/>
                  <a:gd name="connsiteY9-106" fmla="*/ 2742 h 10000"/>
                  <a:gd name="connsiteX10-107" fmla="*/ 5460 w 9873"/>
                  <a:gd name="connsiteY10-108" fmla="*/ 161 h 10000"/>
                  <a:gd name="connsiteX11-109" fmla="*/ 3471 w 9873"/>
                  <a:gd name="connsiteY11-110" fmla="*/ 91 h 10000"/>
                  <a:gd name="connsiteX12-111" fmla="*/ 2666 w 9873"/>
                  <a:gd name="connsiteY12-112" fmla="*/ 2845 h 10000"/>
                  <a:gd name="connsiteX13-113" fmla="*/ 5162 w 9873"/>
                  <a:gd name="connsiteY13-114" fmla="*/ 5457 h 10000"/>
                  <a:gd name="connsiteX14-115" fmla="*/ 5438 w 9873"/>
                  <a:gd name="connsiteY14-116" fmla="*/ 6850 h 10000"/>
                  <a:gd name="connsiteX15-117" fmla="*/ 3718 w 9873"/>
                  <a:gd name="connsiteY15-118" fmla="*/ 6535 h 10000"/>
                  <a:gd name="connsiteX16-119" fmla="*/ 58 w 9873"/>
                  <a:gd name="connsiteY16-120" fmla="*/ 6635 h 10000"/>
                  <a:gd name="connsiteX17-121" fmla="*/ 692 w 9873"/>
                  <a:gd name="connsiteY17-122" fmla="*/ 7831 h 10000"/>
                  <a:gd name="connsiteX18-123" fmla="*/ 3471 w 9873"/>
                  <a:gd name="connsiteY18-124" fmla="*/ 7790 h 10000"/>
                  <a:gd name="connsiteX19-125" fmla="*/ 4482 w 9873"/>
                  <a:gd name="connsiteY19-126" fmla="*/ 7764 h 10000"/>
                  <a:gd name="connsiteX20-127" fmla="*/ 6965 w 9873"/>
                  <a:gd name="connsiteY20-12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9873" h="10000">
                    <a:moveTo>
                      <a:pt x="6965" y="10000"/>
                    </a:moveTo>
                    <a:cubicBezTo>
                      <a:pt x="7789" y="9963"/>
                      <a:pt x="8613" y="9940"/>
                      <a:pt x="9438" y="9920"/>
                    </a:cubicBezTo>
                    <a:cubicBezTo>
                      <a:pt x="9563" y="9100"/>
                      <a:pt x="9582" y="8276"/>
                      <a:pt x="9722" y="7459"/>
                    </a:cubicBezTo>
                    <a:cubicBezTo>
                      <a:pt x="9731" y="6633"/>
                      <a:pt x="10081" y="5787"/>
                      <a:pt x="9685" y="4977"/>
                    </a:cubicBezTo>
                    <a:cubicBezTo>
                      <a:pt x="9377" y="4286"/>
                      <a:pt x="8869" y="3619"/>
                      <a:pt x="8772" y="2896"/>
                    </a:cubicBezTo>
                    <a:cubicBezTo>
                      <a:pt x="8884" y="2685"/>
                      <a:pt x="9168" y="2524"/>
                      <a:pt x="9373" y="2344"/>
                    </a:cubicBezTo>
                    <a:cubicBezTo>
                      <a:pt x="8744" y="2076"/>
                      <a:pt x="8436" y="1532"/>
                      <a:pt x="7617" y="1453"/>
                    </a:cubicBezTo>
                    <a:cubicBezTo>
                      <a:pt x="7543" y="1767"/>
                      <a:pt x="6946" y="1955"/>
                      <a:pt x="6992" y="2299"/>
                    </a:cubicBezTo>
                    <a:cubicBezTo>
                      <a:pt x="6941" y="3054"/>
                      <a:pt x="6788" y="3799"/>
                      <a:pt x="6723" y="4554"/>
                    </a:cubicBezTo>
                    <a:cubicBezTo>
                      <a:pt x="6052" y="3960"/>
                      <a:pt x="5438" y="3342"/>
                      <a:pt x="4790" y="2742"/>
                    </a:cubicBezTo>
                    <a:cubicBezTo>
                      <a:pt x="5051" y="1884"/>
                      <a:pt x="5200" y="1015"/>
                      <a:pt x="5460" y="161"/>
                    </a:cubicBezTo>
                    <a:cubicBezTo>
                      <a:pt x="4841" y="-28"/>
                      <a:pt x="4123" y="-48"/>
                      <a:pt x="3471" y="91"/>
                    </a:cubicBezTo>
                    <a:cubicBezTo>
                      <a:pt x="3183" y="1007"/>
                      <a:pt x="2950" y="1927"/>
                      <a:pt x="2666" y="2845"/>
                    </a:cubicBezTo>
                    <a:cubicBezTo>
                      <a:pt x="3519" y="3708"/>
                      <a:pt x="4320" y="4591"/>
                      <a:pt x="5162" y="5457"/>
                    </a:cubicBezTo>
                    <a:cubicBezTo>
                      <a:pt x="5661" y="5858"/>
                      <a:pt x="5372" y="6387"/>
                      <a:pt x="5438" y="6850"/>
                    </a:cubicBezTo>
                    <a:cubicBezTo>
                      <a:pt x="4878" y="6727"/>
                      <a:pt x="4342" y="6469"/>
                      <a:pt x="3718" y="6535"/>
                    </a:cubicBezTo>
                    <a:cubicBezTo>
                      <a:pt x="2503" y="6604"/>
                      <a:pt x="1278" y="6618"/>
                      <a:pt x="58" y="6635"/>
                    </a:cubicBezTo>
                    <a:cubicBezTo>
                      <a:pt x="-185" y="7022"/>
                      <a:pt x="399" y="7453"/>
                      <a:pt x="692" y="7831"/>
                    </a:cubicBezTo>
                    <a:cubicBezTo>
                      <a:pt x="1261" y="8023"/>
                      <a:pt x="2739" y="7801"/>
                      <a:pt x="3471" y="7790"/>
                    </a:cubicBezTo>
                    <a:lnTo>
                      <a:pt x="4482" y="7764"/>
                    </a:lnTo>
                    <a:cubicBezTo>
                      <a:pt x="5320" y="8505"/>
                      <a:pt x="6099" y="9272"/>
                      <a:pt x="6965" y="1000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999" dirty="0">
                  <a:cs typeface="+mn-ea"/>
                  <a:sym typeface="+mn-lt"/>
                </a:endParaRPr>
              </a:p>
            </p:txBody>
          </p:sp>
          <p:sp>
            <p:nvSpPr>
              <p:cNvPr id="19" name="Freeform 13">
                <a:extLst>
                  <a:ext uri="{FF2B5EF4-FFF2-40B4-BE49-F238E27FC236}">
                    <a16:creationId xmlns:a16="http://schemas.microsoft.com/office/drawing/2014/main" id="{2579FC0A-B109-744A-A05A-6A556F310D13}"/>
                  </a:ext>
                </a:extLst>
              </p:cNvPr>
              <p:cNvSpPr/>
              <p:nvPr/>
            </p:nvSpPr>
            <p:spPr bwMode="auto">
              <a:xfrm flipV="1">
                <a:off x="6854" y="1507"/>
                <a:ext cx="181" cy="193"/>
              </a:xfrm>
              <a:custGeom>
                <a:avLst/>
                <a:gdLst>
                  <a:gd name="T0" fmla="*/ 0 w 774"/>
                  <a:gd name="T1" fmla="*/ 458 h 861"/>
                  <a:gd name="T2" fmla="*/ 327 w 774"/>
                  <a:gd name="T3" fmla="*/ 861 h 861"/>
                  <a:gd name="T4" fmla="*/ 774 w 774"/>
                  <a:gd name="T5" fmla="*/ 229 h 861"/>
                  <a:gd name="T6" fmla="*/ 362 w 774"/>
                  <a:gd name="T7" fmla="*/ 15 h 861"/>
                  <a:gd name="T8" fmla="*/ 30 w 774"/>
                  <a:gd name="T9" fmla="*/ 475 h 861"/>
                  <a:gd name="T10" fmla="*/ 0 w 774"/>
                  <a:gd name="T11" fmla="*/ 458 h 861"/>
                  <a:gd name="connsiteX0" fmla="*/ 0 w 10000"/>
                  <a:gd name="connsiteY0" fmla="*/ 5167 h 9848"/>
                  <a:gd name="connsiteX1" fmla="*/ 4225 w 10000"/>
                  <a:gd name="connsiteY1" fmla="*/ 9848 h 9848"/>
                  <a:gd name="connsiteX2" fmla="*/ 10000 w 10000"/>
                  <a:gd name="connsiteY2" fmla="*/ 2508 h 9848"/>
                  <a:gd name="connsiteX3" fmla="*/ 4677 w 10000"/>
                  <a:gd name="connsiteY3" fmla="*/ 22 h 9848"/>
                  <a:gd name="connsiteX4" fmla="*/ 388 w 10000"/>
                  <a:gd name="connsiteY4" fmla="*/ 5365 h 9848"/>
                  <a:gd name="connsiteX0-1" fmla="*/ 0 w 10000"/>
                  <a:gd name="connsiteY0-2" fmla="*/ 5247 h 10000"/>
                  <a:gd name="connsiteX1-3" fmla="*/ 4225 w 10000"/>
                  <a:gd name="connsiteY1-4" fmla="*/ 10000 h 10000"/>
                  <a:gd name="connsiteX2-5" fmla="*/ 10000 w 10000"/>
                  <a:gd name="connsiteY2-6" fmla="*/ 2547 h 10000"/>
                  <a:gd name="connsiteX3-7" fmla="*/ 4677 w 10000"/>
                  <a:gd name="connsiteY3-8" fmla="*/ 22 h 10000"/>
                  <a:gd name="connsiteX0-9" fmla="*/ 0 w 10226"/>
                  <a:gd name="connsiteY0-10" fmla="*/ 5972 h 10000"/>
                  <a:gd name="connsiteX1-11" fmla="*/ 4451 w 10226"/>
                  <a:gd name="connsiteY1-12" fmla="*/ 10000 h 10000"/>
                  <a:gd name="connsiteX2-13" fmla="*/ 10226 w 10226"/>
                  <a:gd name="connsiteY2-14" fmla="*/ 2547 h 10000"/>
                  <a:gd name="connsiteX3-15" fmla="*/ 4903 w 10226"/>
                  <a:gd name="connsiteY3-16" fmla="*/ 22 h 10000"/>
                </a:gdLst>
                <a:ahLst/>
                <a:cxnLst>
                  <a:cxn ang="0">
                    <a:pos x="connsiteX0-1" y="connsiteY0-2"/>
                  </a:cxn>
                  <a:cxn ang="0">
                    <a:pos x="connsiteX1-3" y="connsiteY1-4"/>
                  </a:cxn>
                  <a:cxn ang="0">
                    <a:pos x="connsiteX2-5" y="connsiteY2-6"/>
                  </a:cxn>
                  <a:cxn ang="0">
                    <a:pos x="connsiteX3-7" y="connsiteY3-8"/>
                  </a:cxn>
                </a:cxnLst>
                <a:rect l="l" t="t" r="r" b="b"/>
                <a:pathLst>
                  <a:path w="10226" h="10000">
                    <a:moveTo>
                      <a:pt x="0" y="5972"/>
                    </a:moveTo>
                    <a:cubicBezTo>
                      <a:pt x="233" y="8189"/>
                      <a:pt x="2952" y="8514"/>
                      <a:pt x="4451" y="10000"/>
                    </a:cubicBezTo>
                    <a:cubicBezTo>
                      <a:pt x="6234" y="7429"/>
                      <a:pt x="8288" y="5023"/>
                      <a:pt x="10226" y="2547"/>
                    </a:cubicBezTo>
                    <a:cubicBezTo>
                      <a:pt x="9192" y="766"/>
                      <a:pt x="7074" y="-154"/>
                      <a:pt x="4903" y="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2" tIns="45706" rIns="91412" bIns="45706" numCol="1" anchor="t" anchorCtr="0" compatLnSpc="1"/>
              <a:lstStyle/>
              <a:p>
                <a:endParaRPr lang="zh-CN" altLang="en-US" sz="1999" dirty="0">
                  <a:cs typeface="+mn-ea"/>
                  <a:sym typeface="+mn-lt"/>
                </a:endParaRPr>
              </a:p>
            </p:txBody>
          </p:sp>
        </p:grpSp>
        <p:sp>
          <p:nvSpPr>
            <p:cNvPr id="11" name="圆角矩形 10">
              <a:extLst>
                <a:ext uri="{FF2B5EF4-FFF2-40B4-BE49-F238E27FC236}">
                  <a16:creationId xmlns:a16="http://schemas.microsoft.com/office/drawing/2014/main" id="{F39B9C78-D881-2A40-9733-6B07EAA82A03}"/>
                </a:ext>
              </a:extLst>
            </p:cNvPr>
            <p:cNvSpPr/>
            <p:nvPr/>
          </p:nvSpPr>
          <p:spPr>
            <a:xfrm>
              <a:off x="1690656" y="1579434"/>
              <a:ext cx="1206280" cy="971055"/>
            </a:xfrm>
            <a:prstGeom prst="roundRect">
              <a:avLst>
                <a:gd name="adj" fmla="val 1107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12" name="圆角矩形 11">
              <a:extLst>
                <a:ext uri="{FF2B5EF4-FFF2-40B4-BE49-F238E27FC236}">
                  <a16:creationId xmlns:a16="http://schemas.microsoft.com/office/drawing/2014/main" id="{9D1C94D1-DAD8-EB4D-91E7-BAF52DB6344C}"/>
                </a:ext>
              </a:extLst>
            </p:cNvPr>
            <p:cNvSpPr/>
            <p:nvPr/>
          </p:nvSpPr>
          <p:spPr>
            <a:xfrm rot="1046250">
              <a:off x="1934125" y="995115"/>
              <a:ext cx="783207" cy="630482"/>
            </a:xfrm>
            <a:prstGeom prst="roundRect">
              <a:avLst>
                <a:gd name="adj" fmla="val 1107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13" name="文本框 24">
              <a:extLst>
                <a:ext uri="{FF2B5EF4-FFF2-40B4-BE49-F238E27FC236}">
                  <a16:creationId xmlns:a16="http://schemas.microsoft.com/office/drawing/2014/main" id="{980C9780-631F-984A-94A5-593464081AA0}"/>
                </a:ext>
              </a:extLst>
            </p:cNvPr>
            <p:cNvSpPr txBox="1"/>
            <p:nvPr/>
          </p:nvSpPr>
          <p:spPr>
            <a:xfrm rot="908242">
              <a:off x="2059063" y="924194"/>
              <a:ext cx="533324" cy="739097"/>
            </a:xfrm>
            <a:prstGeom prst="rect">
              <a:avLst/>
            </a:prstGeom>
            <a:noFill/>
          </p:spPr>
          <p:txBody>
            <a:bodyPr wrap="none" rtlCol="0">
              <a:spAutoFit/>
            </a:bodyPr>
            <a:lstStyle/>
            <a:p>
              <a:r>
                <a:rPr lang="en-US" altLang="zh-CN" sz="3199" dirty="0">
                  <a:solidFill>
                    <a:schemeClr val="bg1"/>
                  </a:solidFill>
                  <a:effectLst>
                    <a:outerShdw blurRad="38100" dist="38100" dir="2700000" algn="tl">
                      <a:srgbClr val="000000">
                        <a:alpha val="43137"/>
                      </a:srgbClr>
                    </a:outerShdw>
                  </a:effectLst>
                  <a:cs typeface="+mn-ea"/>
                  <a:sym typeface="+mn-lt"/>
                </a:rPr>
                <a:t>A</a:t>
              </a:r>
              <a:endParaRPr lang="zh-CN" altLang="en-US" sz="3199" dirty="0">
                <a:solidFill>
                  <a:schemeClr val="bg1"/>
                </a:solidFill>
                <a:effectLst>
                  <a:outerShdw blurRad="38100" dist="38100" dir="2700000" algn="tl">
                    <a:srgbClr val="000000">
                      <a:alpha val="43137"/>
                    </a:srgbClr>
                  </a:outerShdw>
                </a:effectLst>
                <a:cs typeface="+mn-ea"/>
                <a:sym typeface="+mn-lt"/>
              </a:endParaRPr>
            </a:p>
          </p:txBody>
        </p:sp>
        <p:sp>
          <p:nvSpPr>
            <p:cNvPr id="14" name="文本框 25">
              <a:extLst>
                <a:ext uri="{FF2B5EF4-FFF2-40B4-BE49-F238E27FC236}">
                  <a16:creationId xmlns:a16="http://schemas.microsoft.com/office/drawing/2014/main" id="{2DF3E30B-B775-DB4C-A598-1F64C3507D5A}"/>
                </a:ext>
              </a:extLst>
            </p:cNvPr>
            <p:cNvSpPr txBox="1"/>
            <p:nvPr/>
          </p:nvSpPr>
          <p:spPr>
            <a:xfrm>
              <a:off x="1920332" y="1577693"/>
              <a:ext cx="810793" cy="1167356"/>
            </a:xfrm>
            <a:prstGeom prst="rect">
              <a:avLst/>
            </a:prstGeom>
            <a:noFill/>
          </p:spPr>
          <p:txBody>
            <a:bodyPr wrap="square" rtlCol="0">
              <a:spAutoFit/>
            </a:bodyPr>
            <a:lstStyle/>
            <a:p>
              <a:r>
                <a:rPr lang="en-US" altLang="zh-CN" sz="5398" dirty="0">
                  <a:solidFill>
                    <a:schemeClr val="bg1"/>
                  </a:solidFill>
                  <a:effectLst>
                    <a:outerShdw blurRad="38100" dist="38100" dir="2700000" algn="tl">
                      <a:srgbClr val="000000">
                        <a:alpha val="43137"/>
                      </a:srgbClr>
                    </a:outerShdw>
                  </a:effectLst>
                  <a:cs typeface="+mn-ea"/>
                  <a:sym typeface="+mn-lt"/>
                </a:rPr>
                <a:t>B</a:t>
              </a:r>
              <a:endParaRPr lang="zh-CN" altLang="en-US" sz="5398" dirty="0">
                <a:solidFill>
                  <a:schemeClr val="bg1"/>
                </a:solidFill>
                <a:effectLst>
                  <a:outerShdw blurRad="38100" dist="38100" dir="2700000" algn="tl">
                    <a:srgbClr val="000000">
                      <a:alpha val="43137"/>
                    </a:srgbClr>
                  </a:outerShdw>
                </a:effectLst>
                <a:cs typeface="+mn-ea"/>
                <a:sym typeface="+mn-lt"/>
              </a:endParaRPr>
            </a:p>
          </p:txBody>
        </p:sp>
        <p:sp>
          <p:nvSpPr>
            <p:cNvPr id="15" name="圆角矩形 14">
              <a:extLst>
                <a:ext uri="{FF2B5EF4-FFF2-40B4-BE49-F238E27FC236}">
                  <a16:creationId xmlns:a16="http://schemas.microsoft.com/office/drawing/2014/main" id="{C566EA5D-7098-AE46-AA99-DDCCD906E646}"/>
                </a:ext>
              </a:extLst>
            </p:cNvPr>
            <p:cNvSpPr/>
            <p:nvPr/>
          </p:nvSpPr>
          <p:spPr>
            <a:xfrm rot="20277632">
              <a:off x="1549765" y="1206059"/>
              <a:ext cx="618564" cy="497944"/>
            </a:xfrm>
            <a:prstGeom prst="roundRect">
              <a:avLst>
                <a:gd name="adj" fmla="val 1107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99" dirty="0">
                <a:cs typeface="+mn-ea"/>
                <a:sym typeface="+mn-lt"/>
              </a:endParaRPr>
            </a:p>
          </p:txBody>
        </p:sp>
        <p:sp>
          <p:nvSpPr>
            <p:cNvPr id="16" name="文本框 24">
              <a:extLst>
                <a:ext uri="{FF2B5EF4-FFF2-40B4-BE49-F238E27FC236}">
                  <a16:creationId xmlns:a16="http://schemas.microsoft.com/office/drawing/2014/main" id="{9286B00D-E9F1-AC4C-82B7-730451CB6900}"/>
                </a:ext>
              </a:extLst>
            </p:cNvPr>
            <p:cNvSpPr txBox="1"/>
            <p:nvPr/>
          </p:nvSpPr>
          <p:spPr>
            <a:xfrm rot="20139624">
              <a:off x="1682233" y="1208313"/>
              <a:ext cx="405668" cy="505699"/>
            </a:xfrm>
            <a:prstGeom prst="rect">
              <a:avLst/>
            </a:prstGeom>
            <a:noFill/>
          </p:spPr>
          <p:txBody>
            <a:bodyPr wrap="none" rtlCol="0">
              <a:spAutoFit/>
            </a:bodyPr>
            <a:lstStyle/>
            <a:p>
              <a:r>
                <a:rPr lang="en-US" altLang="zh-CN" sz="1999" dirty="0">
                  <a:solidFill>
                    <a:schemeClr val="bg1"/>
                  </a:solidFill>
                  <a:effectLst>
                    <a:outerShdw blurRad="38100" dist="38100" dir="2700000" algn="tl">
                      <a:srgbClr val="000000">
                        <a:alpha val="43137"/>
                      </a:srgbClr>
                    </a:outerShdw>
                  </a:effectLst>
                  <a:cs typeface="+mn-ea"/>
                  <a:sym typeface="+mn-lt"/>
                </a:rPr>
                <a:t>C</a:t>
              </a:r>
              <a:endParaRPr lang="zh-CN" altLang="en-US" sz="1999" dirty="0">
                <a:solidFill>
                  <a:schemeClr val="bg1"/>
                </a:solidFill>
                <a:effectLst>
                  <a:outerShdw blurRad="38100" dist="38100" dir="2700000" algn="tl">
                    <a:srgbClr val="000000">
                      <a:alpha val="43137"/>
                    </a:srgbClr>
                  </a:outerShdw>
                </a:effectLst>
                <a:cs typeface="+mn-ea"/>
                <a:sym typeface="+mn-lt"/>
              </a:endParaRPr>
            </a:p>
          </p:txBody>
        </p:sp>
      </p:grpSp>
      <p:grpSp>
        <p:nvGrpSpPr>
          <p:cNvPr id="20" name="组合 2">
            <a:extLst>
              <a:ext uri="{FF2B5EF4-FFF2-40B4-BE49-F238E27FC236}">
                <a16:creationId xmlns:a16="http://schemas.microsoft.com/office/drawing/2014/main" id="{21022707-6C09-8F44-8952-434E534A3999}"/>
              </a:ext>
            </a:extLst>
          </p:cNvPr>
          <p:cNvGrpSpPr/>
          <p:nvPr/>
        </p:nvGrpSpPr>
        <p:grpSpPr>
          <a:xfrm>
            <a:off x="3087736" y="1681764"/>
            <a:ext cx="1247018" cy="1247186"/>
            <a:chOff x="3087535" y="2200113"/>
            <a:chExt cx="1247186" cy="1247186"/>
          </a:xfrm>
          <a:solidFill>
            <a:schemeClr val="accent1"/>
          </a:solidFill>
        </p:grpSpPr>
        <p:sp>
          <p:nvSpPr>
            <p:cNvPr id="21" name="Shape 14341">
              <a:extLst>
                <a:ext uri="{FF2B5EF4-FFF2-40B4-BE49-F238E27FC236}">
                  <a16:creationId xmlns:a16="http://schemas.microsoft.com/office/drawing/2014/main" id="{EA80ABD7-A146-2F4B-8208-5B598ED13347}"/>
                </a:ext>
              </a:extLst>
            </p:cNvPr>
            <p:cNvSpPr/>
            <p:nvPr/>
          </p:nvSpPr>
          <p:spPr>
            <a:xfrm rot="18900000">
              <a:off x="3087535" y="220011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13590"/>
                  </a:moveTo>
                  <a:cubicBezTo>
                    <a:pt x="21600" y="14730"/>
                    <a:pt x="20700" y="15660"/>
                    <a:pt x="19560" y="15660"/>
                  </a:cubicBezTo>
                  <a:cubicBezTo>
                    <a:pt x="19560" y="15660"/>
                    <a:pt x="19560" y="15660"/>
                    <a:pt x="19560" y="15660"/>
                  </a:cubicBezTo>
                  <a:cubicBezTo>
                    <a:pt x="19500" y="15660"/>
                    <a:pt x="19350" y="15660"/>
                    <a:pt x="19170" y="15600"/>
                  </a:cubicBezTo>
                  <a:cubicBezTo>
                    <a:pt x="18990" y="15540"/>
                    <a:pt x="18750" y="15420"/>
                    <a:pt x="18510" y="15210"/>
                  </a:cubicBezTo>
                  <a:cubicBezTo>
                    <a:pt x="18450" y="15150"/>
                    <a:pt x="18360" y="15090"/>
                    <a:pt x="18300" y="15030"/>
                  </a:cubicBezTo>
                  <a:cubicBezTo>
                    <a:pt x="18000" y="14760"/>
                    <a:pt x="17700" y="14460"/>
                    <a:pt x="17340" y="14460"/>
                  </a:cubicBezTo>
                  <a:cubicBezTo>
                    <a:pt x="16710" y="14460"/>
                    <a:pt x="16470" y="15270"/>
                    <a:pt x="16290" y="15960"/>
                  </a:cubicBezTo>
                  <a:cubicBezTo>
                    <a:pt x="16260" y="16080"/>
                    <a:pt x="16260" y="16170"/>
                    <a:pt x="16260" y="16290"/>
                  </a:cubicBezTo>
                  <a:cubicBezTo>
                    <a:pt x="16260" y="21600"/>
                    <a:pt x="16260" y="21600"/>
                    <a:pt x="16260" y="21600"/>
                  </a:cubicBezTo>
                  <a:cubicBezTo>
                    <a:pt x="16260" y="21600"/>
                    <a:pt x="16260" y="21600"/>
                    <a:pt x="16260" y="21600"/>
                  </a:cubicBezTo>
                  <a:cubicBezTo>
                    <a:pt x="16260" y="21600"/>
                    <a:pt x="16260" y="21600"/>
                    <a:pt x="16260" y="21600"/>
                  </a:cubicBezTo>
                  <a:cubicBezTo>
                    <a:pt x="10950" y="21600"/>
                    <a:pt x="10950" y="21600"/>
                    <a:pt x="10950" y="21600"/>
                  </a:cubicBezTo>
                  <a:cubicBezTo>
                    <a:pt x="10860" y="21600"/>
                    <a:pt x="10800" y="21600"/>
                    <a:pt x="10740" y="21570"/>
                  </a:cubicBezTo>
                  <a:cubicBezTo>
                    <a:pt x="9780" y="21360"/>
                    <a:pt x="9660" y="21120"/>
                    <a:pt x="9630" y="21060"/>
                  </a:cubicBezTo>
                  <a:cubicBezTo>
                    <a:pt x="9570" y="20910"/>
                    <a:pt x="9840" y="20610"/>
                    <a:pt x="10050" y="20400"/>
                  </a:cubicBezTo>
                  <a:cubicBezTo>
                    <a:pt x="10110" y="20340"/>
                    <a:pt x="10200" y="20250"/>
                    <a:pt x="10260" y="20190"/>
                  </a:cubicBezTo>
                  <a:cubicBezTo>
                    <a:pt x="10800" y="19560"/>
                    <a:pt x="10800" y="18900"/>
                    <a:pt x="10800" y="18810"/>
                  </a:cubicBezTo>
                  <a:cubicBezTo>
                    <a:pt x="10800" y="17400"/>
                    <a:pt x="9660" y="16260"/>
                    <a:pt x="8250" y="16260"/>
                  </a:cubicBezTo>
                  <a:cubicBezTo>
                    <a:pt x="6840" y="16260"/>
                    <a:pt x="5700" y="17400"/>
                    <a:pt x="5700" y="18810"/>
                  </a:cubicBezTo>
                  <a:cubicBezTo>
                    <a:pt x="5700" y="18900"/>
                    <a:pt x="5700" y="19560"/>
                    <a:pt x="6240" y="20190"/>
                  </a:cubicBezTo>
                  <a:cubicBezTo>
                    <a:pt x="6300" y="20250"/>
                    <a:pt x="6390" y="20340"/>
                    <a:pt x="6450" y="20400"/>
                  </a:cubicBezTo>
                  <a:cubicBezTo>
                    <a:pt x="6660" y="20610"/>
                    <a:pt x="6930" y="20910"/>
                    <a:pt x="6870" y="21060"/>
                  </a:cubicBezTo>
                  <a:cubicBezTo>
                    <a:pt x="6870" y="21120"/>
                    <a:pt x="6720" y="21360"/>
                    <a:pt x="5760" y="21570"/>
                  </a:cubicBezTo>
                  <a:cubicBezTo>
                    <a:pt x="5700" y="21600"/>
                    <a:pt x="5640" y="21600"/>
                    <a:pt x="5550" y="21600"/>
                  </a:cubicBezTo>
                  <a:cubicBezTo>
                    <a:pt x="0" y="21600"/>
                    <a:pt x="0" y="21600"/>
                    <a:pt x="0" y="21600"/>
                  </a:cubicBezTo>
                  <a:cubicBezTo>
                    <a:pt x="0" y="16290"/>
                    <a:pt x="0" y="16290"/>
                    <a:pt x="0" y="16290"/>
                  </a:cubicBezTo>
                  <a:cubicBezTo>
                    <a:pt x="0" y="16200"/>
                    <a:pt x="0" y="16110"/>
                    <a:pt x="30" y="16020"/>
                  </a:cubicBezTo>
                  <a:cubicBezTo>
                    <a:pt x="270" y="15030"/>
                    <a:pt x="540" y="14730"/>
                    <a:pt x="840" y="14730"/>
                  </a:cubicBezTo>
                  <a:cubicBezTo>
                    <a:pt x="1170" y="14730"/>
                    <a:pt x="1530" y="15150"/>
                    <a:pt x="1830" y="15420"/>
                  </a:cubicBezTo>
                  <a:cubicBezTo>
                    <a:pt x="2370" y="15870"/>
                    <a:pt x="2910" y="15900"/>
                    <a:pt x="3030" y="15900"/>
                  </a:cubicBezTo>
                  <a:cubicBezTo>
                    <a:pt x="3030" y="15900"/>
                    <a:pt x="3060" y="15900"/>
                    <a:pt x="3060" y="15900"/>
                  </a:cubicBezTo>
                  <a:cubicBezTo>
                    <a:pt x="4320" y="15900"/>
                    <a:pt x="5340" y="14880"/>
                    <a:pt x="5340" y="13590"/>
                  </a:cubicBezTo>
                  <a:cubicBezTo>
                    <a:pt x="5340" y="12330"/>
                    <a:pt x="4320" y="11310"/>
                    <a:pt x="3060" y="11310"/>
                  </a:cubicBezTo>
                  <a:cubicBezTo>
                    <a:pt x="3060" y="11310"/>
                    <a:pt x="3030" y="11310"/>
                    <a:pt x="3030" y="11310"/>
                  </a:cubicBezTo>
                  <a:cubicBezTo>
                    <a:pt x="2910" y="11310"/>
                    <a:pt x="2370" y="11340"/>
                    <a:pt x="1830" y="11790"/>
                  </a:cubicBezTo>
                  <a:cubicBezTo>
                    <a:pt x="1530" y="12060"/>
                    <a:pt x="1170" y="12480"/>
                    <a:pt x="840" y="12480"/>
                  </a:cubicBezTo>
                  <a:cubicBezTo>
                    <a:pt x="540" y="12480"/>
                    <a:pt x="270" y="12180"/>
                    <a:pt x="30" y="11190"/>
                  </a:cubicBezTo>
                  <a:cubicBezTo>
                    <a:pt x="0" y="11100"/>
                    <a:pt x="0" y="11010"/>
                    <a:pt x="0" y="10920"/>
                  </a:cubicBezTo>
                  <a:cubicBezTo>
                    <a:pt x="0" y="5340"/>
                    <a:pt x="0" y="5340"/>
                    <a:pt x="0" y="5340"/>
                  </a:cubicBezTo>
                  <a:cubicBezTo>
                    <a:pt x="5550" y="5340"/>
                    <a:pt x="5550" y="5340"/>
                    <a:pt x="5550" y="5340"/>
                  </a:cubicBezTo>
                  <a:cubicBezTo>
                    <a:pt x="5640" y="5340"/>
                    <a:pt x="5730" y="5340"/>
                    <a:pt x="5820" y="5310"/>
                  </a:cubicBezTo>
                  <a:cubicBezTo>
                    <a:pt x="7980" y="4830"/>
                    <a:pt x="6960" y="4110"/>
                    <a:pt x="6450" y="3510"/>
                  </a:cubicBezTo>
                  <a:cubicBezTo>
                    <a:pt x="5910" y="2910"/>
                    <a:pt x="5940" y="2310"/>
                    <a:pt x="5940" y="2310"/>
                  </a:cubicBezTo>
                  <a:cubicBezTo>
                    <a:pt x="5940" y="1020"/>
                    <a:pt x="6990" y="0"/>
                    <a:pt x="8250" y="0"/>
                  </a:cubicBezTo>
                  <a:cubicBezTo>
                    <a:pt x="9510" y="0"/>
                    <a:pt x="10560" y="1020"/>
                    <a:pt x="10560" y="2310"/>
                  </a:cubicBezTo>
                  <a:cubicBezTo>
                    <a:pt x="10560" y="2310"/>
                    <a:pt x="10590" y="2910"/>
                    <a:pt x="10050" y="3510"/>
                  </a:cubicBezTo>
                  <a:cubicBezTo>
                    <a:pt x="9540" y="4110"/>
                    <a:pt x="8550" y="4830"/>
                    <a:pt x="10680" y="5310"/>
                  </a:cubicBezTo>
                  <a:cubicBezTo>
                    <a:pt x="10770" y="5340"/>
                    <a:pt x="10860" y="5340"/>
                    <a:pt x="10950" y="5340"/>
                  </a:cubicBezTo>
                  <a:cubicBezTo>
                    <a:pt x="16260" y="5340"/>
                    <a:pt x="16260" y="5340"/>
                    <a:pt x="16260" y="5340"/>
                  </a:cubicBezTo>
                  <a:cubicBezTo>
                    <a:pt x="16260" y="10920"/>
                    <a:pt x="16260" y="10920"/>
                    <a:pt x="16260" y="10920"/>
                  </a:cubicBezTo>
                  <a:cubicBezTo>
                    <a:pt x="16260" y="11010"/>
                    <a:pt x="16260" y="11130"/>
                    <a:pt x="16290" y="11220"/>
                  </a:cubicBezTo>
                  <a:cubicBezTo>
                    <a:pt x="16470" y="11940"/>
                    <a:pt x="16710" y="12720"/>
                    <a:pt x="17340" y="12720"/>
                  </a:cubicBezTo>
                  <a:cubicBezTo>
                    <a:pt x="17700" y="12720"/>
                    <a:pt x="18000" y="12450"/>
                    <a:pt x="18300" y="12180"/>
                  </a:cubicBezTo>
                  <a:cubicBezTo>
                    <a:pt x="18360" y="12090"/>
                    <a:pt x="18450" y="12030"/>
                    <a:pt x="18510" y="11970"/>
                  </a:cubicBezTo>
                  <a:cubicBezTo>
                    <a:pt x="18990" y="11580"/>
                    <a:pt x="19440" y="11550"/>
                    <a:pt x="19530" y="11550"/>
                  </a:cubicBezTo>
                  <a:cubicBezTo>
                    <a:pt x="19560" y="11550"/>
                    <a:pt x="19560" y="11550"/>
                    <a:pt x="19560" y="11550"/>
                  </a:cubicBezTo>
                  <a:cubicBezTo>
                    <a:pt x="20700" y="11550"/>
                    <a:pt x="21600" y="12480"/>
                    <a:pt x="21600" y="13590"/>
                  </a:cubicBezTo>
                  <a:close/>
                </a:path>
              </a:pathLst>
            </a:custGeom>
            <a:grp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1799">
                <a:solidFill>
                  <a:schemeClr val="tx1">
                    <a:lumMod val="75000"/>
                    <a:lumOff val="25000"/>
                  </a:schemeClr>
                </a:solidFill>
                <a:cs typeface="+mn-ea"/>
                <a:sym typeface="+mn-lt"/>
              </a:endParaRPr>
            </a:p>
          </p:txBody>
        </p:sp>
        <p:sp>
          <p:nvSpPr>
            <p:cNvPr id="22" name="文本框 24">
              <a:extLst>
                <a:ext uri="{FF2B5EF4-FFF2-40B4-BE49-F238E27FC236}">
                  <a16:creationId xmlns:a16="http://schemas.microsoft.com/office/drawing/2014/main" id="{1FEF3ABC-1355-C04A-BC97-DDE99BE28745}"/>
                </a:ext>
              </a:extLst>
            </p:cNvPr>
            <p:cNvSpPr txBox="1"/>
            <p:nvPr/>
          </p:nvSpPr>
          <p:spPr>
            <a:xfrm rot="908242">
              <a:off x="3490397" y="2566022"/>
              <a:ext cx="421837" cy="584595"/>
            </a:xfrm>
            <a:prstGeom prst="rect">
              <a:avLst/>
            </a:prstGeom>
            <a:noFill/>
          </p:spPr>
          <p:txBody>
            <a:bodyPr wrap="none" rtlCol="0">
              <a:spAutoFit/>
            </a:bodyPr>
            <a:lstStyle/>
            <a:p>
              <a:r>
                <a:rPr lang="en-US" altLang="zh-CN" sz="3199" dirty="0">
                  <a:solidFill>
                    <a:schemeClr val="bg1"/>
                  </a:solidFill>
                  <a:effectLst>
                    <a:outerShdw blurRad="38100" dist="38100" dir="2700000" algn="tl">
                      <a:srgbClr val="000000">
                        <a:alpha val="43137"/>
                      </a:srgbClr>
                    </a:outerShdw>
                  </a:effectLst>
                  <a:cs typeface="+mn-ea"/>
                  <a:sym typeface="+mn-lt"/>
                </a:rPr>
                <a:t>A</a:t>
              </a:r>
              <a:endParaRPr lang="zh-CN" altLang="en-US" sz="3199" dirty="0">
                <a:solidFill>
                  <a:schemeClr val="bg1"/>
                </a:solidFill>
                <a:effectLst>
                  <a:outerShdw blurRad="38100" dist="38100" dir="2700000" algn="tl">
                    <a:srgbClr val="000000">
                      <a:alpha val="43137"/>
                    </a:srgbClr>
                  </a:outerShdw>
                </a:effectLst>
                <a:cs typeface="+mn-ea"/>
                <a:sym typeface="+mn-lt"/>
              </a:endParaRPr>
            </a:p>
          </p:txBody>
        </p:sp>
      </p:grpSp>
      <p:grpSp>
        <p:nvGrpSpPr>
          <p:cNvPr id="23" name="组合 3">
            <a:extLst>
              <a:ext uri="{FF2B5EF4-FFF2-40B4-BE49-F238E27FC236}">
                <a16:creationId xmlns:a16="http://schemas.microsoft.com/office/drawing/2014/main" id="{1BC463B2-B297-3046-BD6D-ED2335D9F2B2}"/>
              </a:ext>
            </a:extLst>
          </p:cNvPr>
          <p:cNvGrpSpPr/>
          <p:nvPr/>
        </p:nvGrpSpPr>
        <p:grpSpPr>
          <a:xfrm>
            <a:off x="4294141" y="947304"/>
            <a:ext cx="1247018" cy="1247186"/>
            <a:chOff x="4294103" y="1465653"/>
            <a:chExt cx="1247186" cy="1247186"/>
          </a:xfrm>
          <a:solidFill>
            <a:schemeClr val="accent2"/>
          </a:solidFill>
        </p:grpSpPr>
        <p:sp>
          <p:nvSpPr>
            <p:cNvPr id="24" name="Shape 14331">
              <a:extLst>
                <a:ext uri="{FF2B5EF4-FFF2-40B4-BE49-F238E27FC236}">
                  <a16:creationId xmlns:a16="http://schemas.microsoft.com/office/drawing/2014/main" id="{8736C460-F87B-C048-9315-A95F0BC362FF}"/>
                </a:ext>
              </a:extLst>
            </p:cNvPr>
            <p:cNvSpPr/>
            <p:nvPr/>
          </p:nvSpPr>
          <p:spPr>
            <a:xfrm rot="18900000">
              <a:off x="4294103" y="1465653"/>
              <a:ext cx="1247186" cy="1247186"/>
            </a:xfrm>
            <a:custGeom>
              <a:avLst/>
              <a:gdLst/>
              <a:ahLst/>
              <a:cxnLst>
                <a:cxn ang="0">
                  <a:pos x="wd2" y="hd2"/>
                </a:cxn>
                <a:cxn ang="5400000">
                  <a:pos x="wd2" y="hd2"/>
                </a:cxn>
                <a:cxn ang="10800000">
                  <a:pos x="wd2" y="hd2"/>
                </a:cxn>
                <a:cxn ang="16200000">
                  <a:pos x="wd2" y="hd2"/>
                </a:cxn>
              </a:cxnLst>
              <a:rect l="0" t="0" r="r" b="b"/>
              <a:pathLst>
                <a:path w="21600" h="21600" extrusionOk="0">
                  <a:moveTo>
                    <a:pt x="21600" y="8250"/>
                  </a:moveTo>
                  <a:cubicBezTo>
                    <a:pt x="21600" y="9540"/>
                    <a:pt x="20580" y="10560"/>
                    <a:pt x="19290" y="10560"/>
                  </a:cubicBezTo>
                  <a:cubicBezTo>
                    <a:pt x="19290" y="10560"/>
                    <a:pt x="19290" y="10560"/>
                    <a:pt x="19290" y="10560"/>
                  </a:cubicBezTo>
                  <a:cubicBezTo>
                    <a:pt x="19170" y="10560"/>
                    <a:pt x="18630" y="10530"/>
                    <a:pt x="18090" y="10080"/>
                  </a:cubicBezTo>
                  <a:cubicBezTo>
                    <a:pt x="17760" y="9810"/>
                    <a:pt x="17400" y="9390"/>
                    <a:pt x="17070" y="9390"/>
                  </a:cubicBezTo>
                  <a:cubicBezTo>
                    <a:pt x="16770" y="9390"/>
                    <a:pt x="16500" y="9690"/>
                    <a:pt x="16290" y="10680"/>
                  </a:cubicBezTo>
                  <a:cubicBezTo>
                    <a:pt x="16260" y="10770"/>
                    <a:pt x="16260" y="10860"/>
                    <a:pt x="16260" y="10950"/>
                  </a:cubicBezTo>
                  <a:cubicBezTo>
                    <a:pt x="16260" y="16260"/>
                    <a:pt x="16260" y="16260"/>
                    <a:pt x="16260" y="16260"/>
                  </a:cubicBezTo>
                  <a:cubicBezTo>
                    <a:pt x="16260" y="16260"/>
                    <a:pt x="16260" y="16260"/>
                    <a:pt x="16260" y="16260"/>
                  </a:cubicBezTo>
                  <a:cubicBezTo>
                    <a:pt x="10680" y="16260"/>
                    <a:pt x="10680" y="16260"/>
                    <a:pt x="10680" y="16260"/>
                  </a:cubicBezTo>
                  <a:cubicBezTo>
                    <a:pt x="10560" y="16260"/>
                    <a:pt x="10470" y="16290"/>
                    <a:pt x="10350" y="16290"/>
                  </a:cubicBezTo>
                  <a:cubicBezTo>
                    <a:pt x="9450" y="16500"/>
                    <a:pt x="9000" y="16770"/>
                    <a:pt x="8880" y="17160"/>
                  </a:cubicBezTo>
                  <a:cubicBezTo>
                    <a:pt x="8760" y="17580"/>
                    <a:pt x="9120" y="17970"/>
                    <a:pt x="9420" y="18300"/>
                  </a:cubicBezTo>
                  <a:cubicBezTo>
                    <a:pt x="9480" y="18390"/>
                    <a:pt x="9540" y="18450"/>
                    <a:pt x="9600" y="18510"/>
                  </a:cubicBezTo>
                  <a:cubicBezTo>
                    <a:pt x="10050" y="19020"/>
                    <a:pt x="10050" y="19530"/>
                    <a:pt x="10050" y="19560"/>
                  </a:cubicBezTo>
                  <a:cubicBezTo>
                    <a:pt x="10050" y="20700"/>
                    <a:pt x="9120" y="21600"/>
                    <a:pt x="7980" y="21600"/>
                  </a:cubicBezTo>
                  <a:cubicBezTo>
                    <a:pt x="6870" y="21600"/>
                    <a:pt x="5940" y="20700"/>
                    <a:pt x="5940" y="19560"/>
                  </a:cubicBezTo>
                  <a:cubicBezTo>
                    <a:pt x="5940" y="19560"/>
                    <a:pt x="5940" y="19560"/>
                    <a:pt x="5940" y="19560"/>
                  </a:cubicBezTo>
                  <a:cubicBezTo>
                    <a:pt x="5940" y="19530"/>
                    <a:pt x="5910" y="19020"/>
                    <a:pt x="6360" y="18510"/>
                  </a:cubicBezTo>
                  <a:cubicBezTo>
                    <a:pt x="6420" y="18450"/>
                    <a:pt x="6480" y="18390"/>
                    <a:pt x="6570" y="18300"/>
                  </a:cubicBezTo>
                  <a:cubicBezTo>
                    <a:pt x="6870" y="17970"/>
                    <a:pt x="7230" y="17580"/>
                    <a:pt x="7110" y="17160"/>
                  </a:cubicBezTo>
                  <a:cubicBezTo>
                    <a:pt x="6990" y="16770"/>
                    <a:pt x="6510" y="16500"/>
                    <a:pt x="5610" y="16290"/>
                  </a:cubicBezTo>
                  <a:cubicBezTo>
                    <a:pt x="5520" y="16290"/>
                    <a:pt x="5400" y="16260"/>
                    <a:pt x="5310" y="16260"/>
                  </a:cubicBezTo>
                  <a:cubicBezTo>
                    <a:pt x="0" y="16260"/>
                    <a:pt x="0" y="16260"/>
                    <a:pt x="0" y="16260"/>
                  </a:cubicBezTo>
                  <a:cubicBezTo>
                    <a:pt x="0" y="10950"/>
                    <a:pt x="0" y="10950"/>
                    <a:pt x="0" y="10950"/>
                  </a:cubicBezTo>
                  <a:cubicBezTo>
                    <a:pt x="0" y="10890"/>
                    <a:pt x="0" y="10800"/>
                    <a:pt x="30" y="10740"/>
                  </a:cubicBezTo>
                  <a:cubicBezTo>
                    <a:pt x="240" y="9720"/>
                    <a:pt x="510" y="9630"/>
                    <a:pt x="570" y="9630"/>
                  </a:cubicBezTo>
                  <a:cubicBezTo>
                    <a:pt x="720" y="9630"/>
                    <a:pt x="990" y="9870"/>
                    <a:pt x="1200" y="10050"/>
                  </a:cubicBezTo>
                  <a:cubicBezTo>
                    <a:pt x="1260" y="10140"/>
                    <a:pt x="1350" y="10200"/>
                    <a:pt x="1410" y="10260"/>
                  </a:cubicBezTo>
                  <a:cubicBezTo>
                    <a:pt x="2010" y="10770"/>
                    <a:pt x="2610" y="10800"/>
                    <a:pt x="2760" y="10800"/>
                  </a:cubicBezTo>
                  <a:cubicBezTo>
                    <a:pt x="2790" y="10800"/>
                    <a:pt x="2790" y="10800"/>
                    <a:pt x="2790" y="10800"/>
                  </a:cubicBezTo>
                  <a:cubicBezTo>
                    <a:pt x="4200" y="10800"/>
                    <a:pt x="5340" y="9660"/>
                    <a:pt x="5340" y="8250"/>
                  </a:cubicBezTo>
                  <a:cubicBezTo>
                    <a:pt x="5340" y="6870"/>
                    <a:pt x="4200" y="5700"/>
                    <a:pt x="2790" y="5700"/>
                  </a:cubicBezTo>
                  <a:cubicBezTo>
                    <a:pt x="2760" y="5700"/>
                    <a:pt x="2760" y="5700"/>
                    <a:pt x="2760" y="5700"/>
                  </a:cubicBezTo>
                  <a:cubicBezTo>
                    <a:pt x="2610" y="5700"/>
                    <a:pt x="2010" y="5760"/>
                    <a:pt x="1410" y="6270"/>
                  </a:cubicBezTo>
                  <a:cubicBezTo>
                    <a:pt x="1350" y="6330"/>
                    <a:pt x="1260" y="6390"/>
                    <a:pt x="1200" y="6450"/>
                  </a:cubicBezTo>
                  <a:cubicBezTo>
                    <a:pt x="990" y="6660"/>
                    <a:pt x="720" y="6900"/>
                    <a:pt x="570" y="6900"/>
                  </a:cubicBezTo>
                  <a:cubicBezTo>
                    <a:pt x="510" y="6900"/>
                    <a:pt x="240" y="6810"/>
                    <a:pt x="30" y="5790"/>
                  </a:cubicBezTo>
                  <a:cubicBezTo>
                    <a:pt x="0" y="5700"/>
                    <a:pt x="0" y="5640"/>
                    <a:pt x="0" y="5580"/>
                  </a:cubicBezTo>
                  <a:cubicBezTo>
                    <a:pt x="0" y="0"/>
                    <a:pt x="0" y="0"/>
                    <a:pt x="0" y="0"/>
                  </a:cubicBezTo>
                  <a:cubicBezTo>
                    <a:pt x="5310" y="0"/>
                    <a:pt x="5310" y="0"/>
                    <a:pt x="5310" y="0"/>
                  </a:cubicBezTo>
                  <a:cubicBezTo>
                    <a:pt x="5400" y="0"/>
                    <a:pt x="5490" y="30"/>
                    <a:pt x="5580" y="30"/>
                  </a:cubicBezTo>
                  <a:cubicBezTo>
                    <a:pt x="7710" y="540"/>
                    <a:pt x="6690" y="1260"/>
                    <a:pt x="6180" y="1830"/>
                  </a:cubicBezTo>
                  <a:cubicBezTo>
                    <a:pt x="5670" y="2460"/>
                    <a:pt x="5700" y="3060"/>
                    <a:pt x="5700" y="3060"/>
                  </a:cubicBezTo>
                  <a:cubicBezTo>
                    <a:pt x="5700" y="4320"/>
                    <a:pt x="6720" y="5370"/>
                    <a:pt x="7980" y="5370"/>
                  </a:cubicBezTo>
                  <a:cubicBezTo>
                    <a:pt x="9270" y="5370"/>
                    <a:pt x="10290" y="4320"/>
                    <a:pt x="10290" y="3060"/>
                  </a:cubicBezTo>
                  <a:cubicBezTo>
                    <a:pt x="10290" y="3060"/>
                    <a:pt x="10320" y="2460"/>
                    <a:pt x="9810" y="1830"/>
                  </a:cubicBezTo>
                  <a:cubicBezTo>
                    <a:pt x="9300" y="1260"/>
                    <a:pt x="8280" y="540"/>
                    <a:pt x="10410" y="30"/>
                  </a:cubicBezTo>
                  <a:cubicBezTo>
                    <a:pt x="10500" y="30"/>
                    <a:pt x="10590" y="0"/>
                    <a:pt x="10680" y="0"/>
                  </a:cubicBezTo>
                  <a:cubicBezTo>
                    <a:pt x="16260" y="0"/>
                    <a:pt x="16260" y="0"/>
                    <a:pt x="16260" y="0"/>
                  </a:cubicBezTo>
                  <a:cubicBezTo>
                    <a:pt x="16260" y="5580"/>
                    <a:pt x="16260" y="5580"/>
                    <a:pt x="16260" y="5580"/>
                  </a:cubicBezTo>
                  <a:cubicBezTo>
                    <a:pt x="16260" y="5670"/>
                    <a:pt x="16260" y="5760"/>
                    <a:pt x="16290" y="5820"/>
                  </a:cubicBezTo>
                  <a:cubicBezTo>
                    <a:pt x="16500" y="6840"/>
                    <a:pt x="16770" y="7140"/>
                    <a:pt x="17070" y="7140"/>
                  </a:cubicBezTo>
                  <a:cubicBezTo>
                    <a:pt x="17400" y="7140"/>
                    <a:pt x="17760" y="6720"/>
                    <a:pt x="18090" y="6450"/>
                  </a:cubicBezTo>
                  <a:cubicBezTo>
                    <a:pt x="18600" y="6000"/>
                    <a:pt x="19140" y="5970"/>
                    <a:pt x="19260" y="5970"/>
                  </a:cubicBezTo>
                  <a:cubicBezTo>
                    <a:pt x="19290" y="5970"/>
                    <a:pt x="19290" y="5970"/>
                    <a:pt x="19290" y="5970"/>
                  </a:cubicBezTo>
                  <a:cubicBezTo>
                    <a:pt x="20580" y="5970"/>
                    <a:pt x="21600" y="6990"/>
                    <a:pt x="21600" y="8250"/>
                  </a:cubicBezTo>
                  <a:close/>
                </a:path>
              </a:pathLst>
            </a:custGeom>
            <a:grp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1799">
                <a:solidFill>
                  <a:schemeClr val="tx1">
                    <a:lumMod val="75000"/>
                    <a:lumOff val="25000"/>
                  </a:schemeClr>
                </a:solidFill>
                <a:cs typeface="+mn-ea"/>
                <a:sym typeface="+mn-lt"/>
              </a:endParaRPr>
            </a:p>
          </p:txBody>
        </p:sp>
        <p:sp>
          <p:nvSpPr>
            <p:cNvPr id="25" name="文本框 24">
              <a:extLst>
                <a:ext uri="{FF2B5EF4-FFF2-40B4-BE49-F238E27FC236}">
                  <a16:creationId xmlns:a16="http://schemas.microsoft.com/office/drawing/2014/main" id="{78C843FF-B8B6-6546-AEB1-0F91C9C6B38B}"/>
                </a:ext>
              </a:extLst>
            </p:cNvPr>
            <p:cNvSpPr txBox="1"/>
            <p:nvPr/>
          </p:nvSpPr>
          <p:spPr>
            <a:xfrm rot="908242">
              <a:off x="4637700" y="1738009"/>
              <a:ext cx="407413" cy="584595"/>
            </a:xfrm>
            <a:prstGeom prst="rect">
              <a:avLst/>
            </a:prstGeom>
            <a:noFill/>
          </p:spPr>
          <p:txBody>
            <a:bodyPr wrap="none" rtlCol="0">
              <a:spAutoFit/>
            </a:bodyPr>
            <a:lstStyle/>
            <a:p>
              <a:r>
                <a:rPr lang="en-US" altLang="zh-CN" sz="3199" dirty="0">
                  <a:solidFill>
                    <a:schemeClr val="bg1"/>
                  </a:solidFill>
                  <a:effectLst>
                    <a:outerShdw blurRad="38100" dist="38100" dir="2700000" algn="tl">
                      <a:srgbClr val="000000">
                        <a:alpha val="43137"/>
                      </a:srgbClr>
                    </a:outerShdw>
                  </a:effectLst>
                  <a:cs typeface="+mn-ea"/>
                  <a:sym typeface="+mn-lt"/>
                </a:rPr>
                <a:t>B</a:t>
              </a:r>
              <a:endParaRPr lang="zh-CN" altLang="en-US" sz="3199" dirty="0">
                <a:solidFill>
                  <a:schemeClr val="bg1"/>
                </a:solidFill>
                <a:effectLst>
                  <a:outerShdw blurRad="38100" dist="38100" dir="2700000" algn="tl">
                    <a:srgbClr val="000000">
                      <a:alpha val="43137"/>
                    </a:srgbClr>
                  </a:outerShdw>
                </a:effectLst>
                <a:cs typeface="+mn-ea"/>
                <a:sym typeface="+mn-lt"/>
              </a:endParaRPr>
            </a:p>
          </p:txBody>
        </p:sp>
      </p:grpSp>
      <p:grpSp>
        <p:nvGrpSpPr>
          <p:cNvPr id="26" name="组合 4">
            <a:extLst>
              <a:ext uri="{FF2B5EF4-FFF2-40B4-BE49-F238E27FC236}">
                <a16:creationId xmlns:a16="http://schemas.microsoft.com/office/drawing/2014/main" id="{0AF8AEB4-64F4-C446-8678-352188CC4715}"/>
              </a:ext>
            </a:extLst>
          </p:cNvPr>
          <p:cNvGrpSpPr/>
          <p:nvPr/>
        </p:nvGrpSpPr>
        <p:grpSpPr>
          <a:xfrm>
            <a:off x="5074355" y="2167913"/>
            <a:ext cx="1249240" cy="1247186"/>
            <a:chOff x="5074422" y="2686262"/>
            <a:chExt cx="1249409" cy="1247186"/>
          </a:xfrm>
          <a:solidFill>
            <a:schemeClr val="accent3"/>
          </a:solidFill>
        </p:grpSpPr>
        <p:sp>
          <p:nvSpPr>
            <p:cNvPr id="27" name="Shape 14336">
              <a:extLst>
                <a:ext uri="{FF2B5EF4-FFF2-40B4-BE49-F238E27FC236}">
                  <a16:creationId xmlns:a16="http://schemas.microsoft.com/office/drawing/2014/main" id="{1CD064CF-3C88-D94B-8458-3C5C0E4AC988}"/>
                </a:ext>
              </a:extLst>
            </p:cNvPr>
            <p:cNvSpPr/>
            <p:nvPr/>
          </p:nvSpPr>
          <p:spPr>
            <a:xfrm rot="18900000">
              <a:off x="5074422" y="2686262"/>
              <a:ext cx="1249409" cy="1247186"/>
            </a:xfrm>
            <a:custGeom>
              <a:avLst/>
              <a:gdLst/>
              <a:ahLst/>
              <a:cxnLst>
                <a:cxn ang="0">
                  <a:pos x="wd2" y="hd2"/>
                </a:cxn>
                <a:cxn ang="5400000">
                  <a:pos x="wd2" y="hd2"/>
                </a:cxn>
                <a:cxn ang="10800000">
                  <a:pos x="wd2" y="hd2"/>
                </a:cxn>
                <a:cxn ang="16200000">
                  <a:pos x="wd2" y="hd2"/>
                </a:cxn>
              </a:cxnLst>
              <a:rect l="0" t="0" r="r" b="b"/>
              <a:pathLst>
                <a:path w="21600" h="21600" extrusionOk="0">
                  <a:moveTo>
                    <a:pt x="21570" y="10680"/>
                  </a:moveTo>
                  <a:cubicBezTo>
                    <a:pt x="21600" y="16260"/>
                    <a:pt x="21600" y="16260"/>
                    <a:pt x="21600" y="16260"/>
                  </a:cubicBezTo>
                  <a:cubicBezTo>
                    <a:pt x="16028" y="16260"/>
                    <a:pt x="16028" y="16260"/>
                    <a:pt x="16028" y="16260"/>
                  </a:cubicBezTo>
                  <a:cubicBezTo>
                    <a:pt x="15938" y="16260"/>
                    <a:pt x="15848" y="16260"/>
                    <a:pt x="15758" y="16290"/>
                  </a:cubicBezTo>
                  <a:cubicBezTo>
                    <a:pt x="13631" y="16770"/>
                    <a:pt x="14650" y="17490"/>
                    <a:pt x="15159" y="18090"/>
                  </a:cubicBezTo>
                  <a:cubicBezTo>
                    <a:pt x="15668" y="18690"/>
                    <a:pt x="15638" y="19290"/>
                    <a:pt x="15638" y="19290"/>
                  </a:cubicBezTo>
                  <a:cubicBezTo>
                    <a:pt x="15638" y="20580"/>
                    <a:pt x="14620" y="21600"/>
                    <a:pt x="13331" y="21600"/>
                  </a:cubicBezTo>
                  <a:cubicBezTo>
                    <a:pt x="12073" y="21600"/>
                    <a:pt x="11055" y="20580"/>
                    <a:pt x="11055" y="19290"/>
                  </a:cubicBezTo>
                  <a:cubicBezTo>
                    <a:pt x="11055" y="19290"/>
                    <a:pt x="11025" y="18690"/>
                    <a:pt x="11534" y="18090"/>
                  </a:cubicBezTo>
                  <a:cubicBezTo>
                    <a:pt x="12043" y="17490"/>
                    <a:pt x="13062" y="16770"/>
                    <a:pt x="10935" y="16290"/>
                  </a:cubicBezTo>
                  <a:cubicBezTo>
                    <a:pt x="10845" y="16260"/>
                    <a:pt x="10755" y="16260"/>
                    <a:pt x="10665" y="16260"/>
                  </a:cubicBezTo>
                  <a:cubicBezTo>
                    <a:pt x="5363" y="16260"/>
                    <a:pt x="5363" y="16260"/>
                    <a:pt x="5363" y="16260"/>
                  </a:cubicBezTo>
                  <a:cubicBezTo>
                    <a:pt x="5363" y="10680"/>
                    <a:pt x="5363" y="10680"/>
                    <a:pt x="5363" y="10680"/>
                  </a:cubicBezTo>
                  <a:cubicBezTo>
                    <a:pt x="5363" y="10590"/>
                    <a:pt x="5333" y="10470"/>
                    <a:pt x="5303" y="10380"/>
                  </a:cubicBezTo>
                  <a:cubicBezTo>
                    <a:pt x="5153" y="9660"/>
                    <a:pt x="4883" y="8880"/>
                    <a:pt x="4284" y="8880"/>
                  </a:cubicBezTo>
                  <a:cubicBezTo>
                    <a:pt x="3925" y="8880"/>
                    <a:pt x="3595" y="9150"/>
                    <a:pt x="3295" y="9420"/>
                  </a:cubicBezTo>
                  <a:cubicBezTo>
                    <a:pt x="3236" y="9510"/>
                    <a:pt x="3176" y="9570"/>
                    <a:pt x="3116" y="9630"/>
                  </a:cubicBezTo>
                  <a:cubicBezTo>
                    <a:pt x="2636" y="10020"/>
                    <a:pt x="2157" y="10050"/>
                    <a:pt x="2067" y="10050"/>
                  </a:cubicBezTo>
                  <a:cubicBezTo>
                    <a:pt x="2037" y="10050"/>
                    <a:pt x="2037" y="10050"/>
                    <a:pt x="2037" y="10050"/>
                  </a:cubicBezTo>
                  <a:cubicBezTo>
                    <a:pt x="929" y="10050"/>
                    <a:pt x="0" y="9120"/>
                    <a:pt x="0" y="8010"/>
                  </a:cubicBezTo>
                  <a:cubicBezTo>
                    <a:pt x="0" y="6870"/>
                    <a:pt x="929" y="5940"/>
                    <a:pt x="2037" y="5940"/>
                  </a:cubicBezTo>
                  <a:cubicBezTo>
                    <a:pt x="2067" y="5940"/>
                    <a:pt x="2067" y="5940"/>
                    <a:pt x="2067" y="5940"/>
                  </a:cubicBezTo>
                  <a:cubicBezTo>
                    <a:pt x="2127" y="5940"/>
                    <a:pt x="2247" y="5970"/>
                    <a:pt x="2457" y="6000"/>
                  </a:cubicBezTo>
                  <a:cubicBezTo>
                    <a:pt x="2636" y="6060"/>
                    <a:pt x="2876" y="6180"/>
                    <a:pt x="3116" y="6390"/>
                  </a:cubicBezTo>
                  <a:cubicBezTo>
                    <a:pt x="3176" y="6450"/>
                    <a:pt x="3236" y="6510"/>
                    <a:pt x="3295" y="6570"/>
                  </a:cubicBezTo>
                  <a:cubicBezTo>
                    <a:pt x="3595" y="6840"/>
                    <a:pt x="3925" y="7140"/>
                    <a:pt x="4284" y="7140"/>
                  </a:cubicBezTo>
                  <a:cubicBezTo>
                    <a:pt x="4883" y="7140"/>
                    <a:pt x="5153" y="6330"/>
                    <a:pt x="5303" y="5640"/>
                  </a:cubicBezTo>
                  <a:cubicBezTo>
                    <a:pt x="5333" y="5520"/>
                    <a:pt x="5363" y="5430"/>
                    <a:pt x="5363" y="5310"/>
                  </a:cubicBezTo>
                  <a:cubicBezTo>
                    <a:pt x="5363" y="0"/>
                    <a:pt x="5363" y="0"/>
                    <a:pt x="5363" y="0"/>
                  </a:cubicBezTo>
                  <a:cubicBezTo>
                    <a:pt x="5363" y="0"/>
                    <a:pt x="5363" y="0"/>
                    <a:pt x="5363" y="0"/>
                  </a:cubicBezTo>
                  <a:cubicBezTo>
                    <a:pt x="5363" y="0"/>
                    <a:pt x="5363" y="0"/>
                    <a:pt x="5363" y="0"/>
                  </a:cubicBezTo>
                  <a:cubicBezTo>
                    <a:pt x="10665" y="0"/>
                    <a:pt x="10665" y="0"/>
                    <a:pt x="10665" y="0"/>
                  </a:cubicBezTo>
                  <a:cubicBezTo>
                    <a:pt x="10725" y="0"/>
                    <a:pt x="10785" y="0"/>
                    <a:pt x="10875" y="30"/>
                  </a:cubicBezTo>
                  <a:cubicBezTo>
                    <a:pt x="11804" y="240"/>
                    <a:pt x="11953" y="480"/>
                    <a:pt x="11983" y="540"/>
                  </a:cubicBezTo>
                  <a:cubicBezTo>
                    <a:pt x="12013" y="690"/>
                    <a:pt x="11744" y="990"/>
                    <a:pt x="11564" y="1200"/>
                  </a:cubicBezTo>
                  <a:cubicBezTo>
                    <a:pt x="11474" y="1260"/>
                    <a:pt x="11414" y="1350"/>
                    <a:pt x="11354" y="1410"/>
                  </a:cubicBezTo>
                  <a:cubicBezTo>
                    <a:pt x="10785" y="2070"/>
                    <a:pt x="10785" y="2700"/>
                    <a:pt x="10785" y="2790"/>
                  </a:cubicBezTo>
                  <a:cubicBezTo>
                    <a:pt x="10785" y="4200"/>
                    <a:pt x="11953" y="5340"/>
                    <a:pt x="13331" y="5340"/>
                  </a:cubicBezTo>
                  <a:cubicBezTo>
                    <a:pt x="14740" y="5340"/>
                    <a:pt x="15878" y="4200"/>
                    <a:pt x="15878" y="2790"/>
                  </a:cubicBezTo>
                  <a:cubicBezTo>
                    <a:pt x="15878" y="2700"/>
                    <a:pt x="15908" y="2040"/>
                    <a:pt x="15339" y="1410"/>
                  </a:cubicBezTo>
                  <a:cubicBezTo>
                    <a:pt x="15279" y="1350"/>
                    <a:pt x="15219" y="1260"/>
                    <a:pt x="15129" y="1200"/>
                  </a:cubicBezTo>
                  <a:cubicBezTo>
                    <a:pt x="14949" y="990"/>
                    <a:pt x="14680" y="690"/>
                    <a:pt x="14710" y="540"/>
                  </a:cubicBezTo>
                  <a:cubicBezTo>
                    <a:pt x="14740" y="480"/>
                    <a:pt x="14889" y="240"/>
                    <a:pt x="15818" y="30"/>
                  </a:cubicBezTo>
                  <a:cubicBezTo>
                    <a:pt x="15878" y="0"/>
                    <a:pt x="15968" y="0"/>
                    <a:pt x="16028" y="0"/>
                  </a:cubicBezTo>
                  <a:cubicBezTo>
                    <a:pt x="21600" y="0"/>
                    <a:pt x="21600" y="0"/>
                    <a:pt x="21600" y="0"/>
                  </a:cubicBezTo>
                  <a:cubicBezTo>
                    <a:pt x="21570" y="5310"/>
                    <a:pt x="21570" y="5310"/>
                    <a:pt x="21570" y="5310"/>
                  </a:cubicBezTo>
                  <a:cubicBezTo>
                    <a:pt x="21570" y="5400"/>
                    <a:pt x="21570" y="5490"/>
                    <a:pt x="21540" y="5580"/>
                  </a:cubicBezTo>
                  <a:cubicBezTo>
                    <a:pt x="21330" y="6570"/>
                    <a:pt x="21061" y="6870"/>
                    <a:pt x="20761" y="6870"/>
                  </a:cubicBezTo>
                  <a:cubicBezTo>
                    <a:pt x="20432" y="6870"/>
                    <a:pt x="20072" y="6450"/>
                    <a:pt x="19743" y="6180"/>
                  </a:cubicBezTo>
                  <a:cubicBezTo>
                    <a:pt x="19233" y="5730"/>
                    <a:pt x="18694" y="5700"/>
                    <a:pt x="18574" y="5700"/>
                  </a:cubicBezTo>
                  <a:cubicBezTo>
                    <a:pt x="18544" y="5700"/>
                    <a:pt x="18544" y="5700"/>
                    <a:pt x="18544" y="5700"/>
                  </a:cubicBezTo>
                  <a:cubicBezTo>
                    <a:pt x="17256" y="5700"/>
                    <a:pt x="16237" y="6720"/>
                    <a:pt x="16237" y="8010"/>
                  </a:cubicBezTo>
                  <a:cubicBezTo>
                    <a:pt x="16237" y="9270"/>
                    <a:pt x="17256" y="10290"/>
                    <a:pt x="18544" y="10290"/>
                  </a:cubicBezTo>
                  <a:cubicBezTo>
                    <a:pt x="18544" y="10290"/>
                    <a:pt x="18544" y="10290"/>
                    <a:pt x="18574" y="10290"/>
                  </a:cubicBezTo>
                  <a:cubicBezTo>
                    <a:pt x="18664" y="10290"/>
                    <a:pt x="19203" y="10260"/>
                    <a:pt x="19743" y="9810"/>
                  </a:cubicBezTo>
                  <a:cubicBezTo>
                    <a:pt x="20072" y="9540"/>
                    <a:pt x="20432" y="9120"/>
                    <a:pt x="20761" y="9120"/>
                  </a:cubicBezTo>
                  <a:cubicBezTo>
                    <a:pt x="21061" y="9120"/>
                    <a:pt x="21330" y="9420"/>
                    <a:pt x="21540" y="10440"/>
                  </a:cubicBezTo>
                  <a:cubicBezTo>
                    <a:pt x="21570" y="10500"/>
                    <a:pt x="21570" y="10590"/>
                    <a:pt x="21570" y="10680"/>
                  </a:cubicBezTo>
                  <a:close/>
                </a:path>
              </a:pathLst>
            </a:custGeom>
            <a:grpFill/>
            <a:ln w="12700" cap="flat">
              <a:noFill/>
              <a:miter lim="400000"/>
            </a:ln>
            <a:effectLst/>
          </p:spPr>
          <p:txBody>
            <a:bodyPr wrap="square" lIns="0" tIns="0" rIns="0" bIns="0" numCol="1" anchor="t">
              <a:noAutofit/>
            </a:bodyPr>
            <a:lstStyle/>
            <a:p>
              <a:pPr lvl="0">
                <a:defRPr>
                  <a:latin typeface="Roboto condensed"/>
                  <a:ea typeface="Roboto condensed"/>
                  <a:cs typeface="Roboto condensed"/>
                  <a:sym typeface="Roboto condensed"/>
                </a:defRPr>
              </a:pPr>
              <a:endParaRPr sz="1799">
                <a:solidFill>
                  <a:schemeClr val="tx1">
                    <a:lumMod val="75000"/>
                    <a:lumOff val="25000"/>
                  </a:schemeClr>
                </a:solidFill>
                <a:cs typeface="+mn-ea"/>
                <a:sym typeface="+mn-lt"/>
              </a:endParaRPr>
            </a:p>
          </p:txBody>
        </p:sp>
        <p:sp>
          <p:nvSpPr>
            <p:cNvPr id="28" name="文本框 24">
              <a:extLst>
                <a:ext uri="{FF2B5EF4-FFF2-40B4-BE49-F238E27FC236}">
                  <a16:creationId xmlns:a16="http://schemas.microsoft.com/office/drawing/2014/main" id="{09E6C54A-3004-2242-B723-F6BEA54A649F}"/>
                </a:ext>
              </a:extLst>
            </p:cNvPr>
            <p:cNvSpPr txBox="1"/>
            <p:nvPr/>
          </p:nvSpPr>
          <p:spPr>
            <a:xfrm rot="908242">
              <a:off x="5497024" y="2942085"/>
              <a:ext cx="404208" cy="584595"/>
            </a:xfrm>
            <a:prstGeom prst="rect">
              <a:avLst/>
            </a:prstGeom>
            <a:noFill/>
          </p:spPr>
          <p:txBody>
            <a:bodyPr wrap="none" rtlCol="0">
              <a:spAutoFit/>
            </a:bodyPr>
            <a:lstStyle/>
            <a:p>
              <a:r>
                <a:rPr lang="en-US" altLang="zh-CN" sz="3199" dirty="0">
                  <a:solidFill>
                    <a:schemeClr val="bg1"/>
                  </a:solidFill>
                  <a:effectLst>
                    <a:outerShdw blurRad="38100" dist="38100" dir="2700000" algn="tl">
                      <a:srgbClr val="000000">
                        <a:alpha val="43137"/>
                      </a:srgbClr>
                    </a:outerShdw>
                  </a:effectLst>
                  <a:cs typeface="+mn-ea"/>
                  <a:sym typeface="+mn-lt"/>
                </a:rPr>
                <a:t>C</a:t>
              </a:r>
              <a:endParaRPr lang="zh-CN" altLang="en-US" sz="3199" dirty="0">
                <a:solidFill>
                  <a:schemeClr val="bg1"/>
                </a:solidFill>
                <a:effectLst>
                  <a:outerShdw blurRad="38100" dist="38100" dir="2700000" algn="tl">
                    <a:srgbClr val="000000">
                      <a:alpha val="43137"/>
                    </a:srgbClr>
                  </a:outerShdw>
                </a:effectLst>
                <a:cs typeface="+mn-ea"/>
                <a:sym typeface="+mn-lt"/>
              </a:endParaRPr>
            </a:p>
          </p:txBody>
        </p:sp>
      </p:grpSp>
      <p:pic>
        <p:nvPicPr>
          <p:cNvPr id="29" name="图片 28">
            <a:extLst>
              <a:ext uri="{FF2B5EF4-FFF2-40B4-BE49-F238E27FC236}">
                <a16:creationId xmlns:a16="http://schemas.microsoft.com/office/drawing/2014/main" id="{F7F48CB3-47EA-EE4C-8840-DE7CA5BFE629}"/>
              </a:ext>
            </a:extLst>
          </p:cNvPr>
          <p:cNvPicPr>
            <a:picLocks noChangeAspect="1"/>
          </p:cNvPicPr>
          <p:nvPr/>
        </p:nvPicPr>
        <p:blipFill>
          <a:blip r:embed="rId2"/>
          <a:stretch>
            <a:fillRect/>
          </a:stretch>
        </p:blipFill>
        <p:spPr>
          <a:xfrm>
            <a:off x="5224912" y="3535887"/>
            <a:ext cx="6678451" cy="3099675"/>
          </a:xfrm>
          <a:prstGeom prst="rect">
            <a:avLst/>
          </a:prstGeom>
        </p:spPr>
      </p:pic>
      <p:sp>
        <p:nvSpPr>
          <p:cNvPr id="34" name="矩形 33">
            <a:extLst>
              <a:ext uri="{FF2B5EF4-FFF2-40B4-BE49-F238E27FC236}">
                <a16:creationId xmlns:a16="http://schemas.microsoft.com/office/drawing/2014/main" id="{75514F82-61A3-FD4F-BB9F-92FE5E13AABF}"/>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7CF0C25B-4CEA-7847-8CA5-574B12B7E37B}"/>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定义问题</a:t>
            </a:r>
            <a:endParaRPr lang="zh-CN" altLang="en-US" sz="2000" dirty="0"/>
          </a:p>
        </p:txBody>
      </p:sp>
    </p:spTree>
    <p:extLst>
      <p:ext uri="{BB962C8B-B14F-4D97-AF65-F5344CB8AC3E}">
        <p14:creationId xmlns:p14="http://schemas.microsoft.com/office/powerpoint/2010/main" val="1106013800"/>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5" presetClass="entr" presetSubtype="0"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anim calcmode="lin" valueType="num">
                                      <p:cBhvr>
                                        <p:cTn id="13" dur="2000" fill="hold"/>
                                        <p:tgtEl>
                                          <p:spTgt spid="20"/>
                                        </p:tgtEl>
                                        <p:attrNameLst>
                                          <p:attrName>ppt_w</p:attrName>
                                        </p:attrNameLst>
                                      </p:cBhvr>
                                      <p:tavLst>
                                        <p:tav tm="0" fmla="#ppt_w*sin(2.5*pi*$)">
                                          <p:val>
                                            <p:fltVal val="0"/>
                                          </p:val>
                                        </p:tav>
                                        <p:tav tm="100000">
                                          <p:val>
                                            <p:fltVal val="1"/>
                                          </p:val>
                                        </p:tav>
                                      </p:tavLst>
                                    </p:anim>
                                    <p:anim calcmode="lin" valueType="num">
                                      <p:cBhvr>
                                        <p:cTn id="14" dur="2000" fill="hold"/>
                                        <p:tgtEl>
                                          <p:spTgt spid="20"/>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0"/>
                                        <p:tgtEl>
                                          <p:spTgt spid="23"/>
                                        </p:tgtEl>
                                      </p:cBhvr>
                                    </p:animEffect>
                                    <p:anim calcmode="lin" valueType="num">
                                      <p:cBhvr>
                                        <p:cTn id="18" dur="2000" fill="hold"/>
                                        <p:tgtEl>
                                          <p:spTgt spid="23"/>
                                        </p:tgtEl>
                                        <p:attrNameLst>
                                          <p:attrName>ppt_w</p:attrName>
                                        </p:attrNameLst>
                                      </p:cBhvr>
                                      <p:tavLst>
                                        <p:tav tm="0" fmla="#ppt_w*sin(2.5*pi*$)">
                                          <p:val>
                                            <p:fltVal val="0"/>
                                          </p:val>
                                        </p:tav>
                                        <p:tav tm="100000">
                                          <p:val>
                                            <p:fltVal val="1"/>
                                          </p:val>
                                        </p:tav>
                                      </p:tavLst>
                                    </p:anim>
                                    <p:anim calcmode="lin" valueType="num">
                                      <p:cBhvr>
                                        <p:cTn id="19" dur="2000" fill="hold"/>
                                        <p:tgtEl>
                                          <p:spTgt spid="23"/>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2000"/>
                                        <p:tgtEl>
                                          <p:spTgt spid="26"/>
                                        </p:tgtEl>
                                      </p:cBhvr>
                                    </p:animEffect>
                                    <p:anim calcmode="lin" valueType="num">
                                      <p:cBhvr>
                                        <p:cTn id="23" dur="2000" fill="hold"/>
                                        <p:tgtEl>
                                          <p:spTgt spid="26"/>
                                        </p:tgtEl>
                                        <p:attrNameLst>
                                          <p:attrName>ppt_w</p:attrName>
                                        </p:attrNameLst>
                                      </p:cBhvr>
                                      <p:tavLst>
                                        <p:tav tm="0" fmla="#ppt_w*sin(2.5*pi*$)">
                                          <p:val>
                                            <p:fltVal val="0"/>
                                          </p:val>
                                        </p:tav>
                                        <p:tav tm="100000">
                                          <p:val>
                                            <p:fltVal val="1"/>
                                          </p:val>
                                        </p:tav>
                                      </p:tavLst>
                                    </p:anim>
                                    <p:anim calcmode="lin" valueType="num">
                                      <p:cBhvr>
                                        <p:cTn id="24" dur="2000" fill="hold"/>
                                        <p:tgtEl>
                                          <p:spTgt spid="26"/>
                                        </p:tgtEl>
                                        <p:attrNameLst>
                                          <p:attrName>ppt_h</p:attrName>
                                        </p:attrNameLst>
                                      </p:cBhvr>
                                      <p:tavLst>
                                        <p:tav tm="0">
                                          <p:val>
                                            <p:strVal val="#ppt_h"/>
                                          </p:val>
                                        </p:tav>
                                        <p:tav tm="100000">
                                          <p:val>
                                            <p:strVal val="#ppt_h"/>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2" presetClass="entr" presetSubtype="9" fill="hold" grpId="0" nodeType="withEffect">
                                  <p:stCondLst>
                                    <p:cond delay="15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250" fill="hold"/>
                                        <p:tgtEl>
                                          <p:spTgt spid="34"/>
                                        </p:tgtEl>
                                        <p:attrNameLst>
                                          <p:attrName>ppt_x</p:attrName>
                                        </p:attrNameLst>
                                      </p:cBhvr>
                                      <p:tavLst>
                                        <p:tav tm="0">
                                          <p:val>
                                            <p:strVal val="0-#ppt_w/2"/>
                                          </p:val>
                                        </p:tav>
                                        <p:tav tm="100000">
                                          <p:val>
                                            <p:strVal val="#ppt_x"/>
                                          </p:val>
                                        </p:tav>
                                      </p:tavLst>
                                    </p:anim>
                                    <p:anim calcmode="lin" valueType="num">
                                      <p:cBhvr additive="base">
                                        <p:cTn id="48" dur="25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7" grpId="0"/>
      <p:bldP spid="8"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flipH="1" flipV="1">
            <a:off x="10160000" y="5313691"/>
            <a:ext cx="2032000" cy="1544309"/>
            <a:chOff x="-7372" y="0"/>
            <a:chExt cx="1531374" cy="1096795"/>
          </a:xfrm>
        </p:grpSpPr>
        <p:sp>
          <p:nvSpPr>
            <p:cNvPr id="27" name="任意多边形 26"/>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任意多边形 27"/>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任意多边形 22"/>
          <p:cNvSpPr/>
          <p:nvPr/>
        </p:nvSpPr>
        <p:spPr>
          <a:xfrm flipH="1">
            <a:off x="-2" y="2"/>
            <a:ext cx="4320972"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sp>
        <p:nvSpPr>
          <p:cNvPr id="14" name="椭圆 13"/>
          <p:cNvSpPr/>
          <p:nvPr/>
        </p:nvSpPr>
        <p:spPr>
          <a:xfrm>
            <a:off x="1653214" y="2209801"/>
            <a:ext cx="2763417" cy="2763417"/>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235201" y="2992295"/>
            <a:ext cx="1704313" cy="1421928"/>
          </a:xfrm>
          <a:prstGeom prst="rect">
            <a:avLst/>
          </a:prstGeom>
        </p:spPr>
        <p:txBody>
          <a:bodyPr wrap="none">
            <a:spAutoFit/>
          </a:bodyPr>
          <a:lstStyle/>
          <a:p>
            <a:pPr>
              <a:lnSpc>
                <a:spcPct val="90000"/>
              </a:lnSpc>
            </a:pPr>
            <a:r>
              <a:rPr lang="en-US" altLang="zh-CN" sz="9600" b="1" dirty="0">
                <a:solidFill>
                  <a:schemeClr val="accent1"/>
                </a:solidFill>
                <a:latin typeface="+mn-ea"/>
              </a:rPr>
              <a:t>02</a:t>
            </a:r>
            <a:endParaRPr lang="zh-CN" altLang="en-US" sz="9600" b="1" dirty="0">
              <a:solidFill>
                <a:schemeClr val="accent1"/>
              </a:solidFill>
              <a:latin typeface="+mn-ea"/>
            </a:endParaRPr>
          </a:p>
        </p:txBody>
      </p:sp>
      <p:sp>
        <p:nvSpPr>
          <p:cNvPr id="17" name="TextBox 3"/>
          <p:cNvSpPr txBox="1"/>
          <p:nvPr/>
        </p:nvSpPr>
        <p:spPr>
          <a:xfrm>
            <a:off x="4799798" y="2947550"/>
            <a:ext cx="7581456" cy="769441"/>
          </a:xfrm>
          <a:prstGeom prst="rect">
            <a:avLst/>
          </a:prstGeom>
          <a:noFill/>
        </p:spPr>
        <p:txBody>
          <a:bodyPr wrap="square">
            <a:spAutoFit/>
          </a:bodyPr>
          <a:lstStyle/>
          <a:p>
            <a:pPr defTabSz="822885">
              <a:defRPr/>
            </a:pPr>
            <a:r>
              <a:rPr lang="zh-CN" altLang="en" sz="4400" b="1" dirty="0">
                <a:solidFill>
                  <a:schemeClr val="tx1">
                    <a:lumMod val="85000"/>
                    <a:lumOff val="15000"/>
                  </a:schemeClr>
                </a:solidFill>
                <a:latin typeface="微软雅黑" pitchFamily="34" charset="-122"/>
                <a:ea typeface="微软雅黑" pitchFamily="34" charset="-122"/>
              </a:rPr>
              <a:t>调查</a:t>
            </a:r>
            <a:r>
              <a:rPr lang="zh-CN" altLang="en-US" sz="4400" b="1" dirty="0">
                <a:solidFill>
                  <a:schemeClr val="tx1">
                    <a:lumMod val="85000"/>
                    <a:lumOff val="15000"/>
                  </a:schemeClr>
                </a:solidFill>
                <a:latin typeface="微软雅黑" pitchFamily="34" charset="-122"/>
                <a:ea typeface="微软雅黑" pitchFamily="34" charset="-122"/>
              </a:rPr>
              <a:t>根本原因</a:t>
            </a:r>
          </a:p>
        </p:txBody>
      </p:sp>
      <p:sp>
        <p:nvSpPr>
          <p:cNvPr id="19" name="文本框 18"/>
          <p:cNvSpPr txBox="1"/>
          <p:nvPr/>
        </p:nvSpPr>
        <p:spPr>
          <a:xfrm>
            <a:off x="4799798" y="3909610"/>
            <a:ext cx="6516912" cy="307777"/>
          </a:xfrm>
          <a:prstGeom prst="rect">
            <a:avLst/>
          </a:prstGeom>
          <a:noFill/>
        </p:spPr>
        <p:txBody>
          <a:bodyPr wrap="square" rtlCol="0">
            <a:spAutoFit/>
          </a:bodyPr>
          <a:lstStyle/>
          <a:p>
            <a:pPr defTabSz="822885">
              <a:defRPr/>
            </a:pPr>
            <a:r>
              <a:rPr lang="en" altLang="zh-CN" sz="1400" b="1" dirty="0">
                <a:solidFill>
                  <a:schemeClr val="tx1">
                    <a:lumMod val="85000"/>
                    <a:lumOff val="15000"/>
                  </a:schemeClr>
                </a:solidFill>
                <a:latin typeface="微软雅黑" pitchFamily="34" charset="-122"/>
                <a:ea typeface="微软雅黑" pitchFamily="34" charset="-122"/>
              </a:rPr>
              <a:t>Investigate to Dive to Root Cause</a:t>
            </a:r>
            <a:endParaRPr lang="zh-CN" altLang="en-US" sz="1400" b="1" dirty="0">
              <a:solidFill>
                <a:schemeClr val="tx1">
                  <a:lumMod val="85000"/>
                  <a:lumOff val="1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42401" y="4420900"/>
            <a:ext cx="2608281" cy="2455053"/>
          </a:xfrm>
          <a:prstGeom prst="rect">
            <a:avLst/>
          </a:prstGeom>
        </p:spPr>
      </p:pic>
    </p:spTree>
    <p:extLst>
      <p:ext uri="{BB962C8B-B14F-4D97-AF65-F5344CB8AC3E}">
        <p14:creationId xmlns:p14="http://schemas.microsoft.com/office/powerpoint/2010/main" val="357828402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14" grpId="0" animBg="1"/>
      <p:bldP spid="16" grpId="0"/>
      <p:bldP spid="17"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7712c985-f69d-405f-be7f-67108b93790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E52ACC8-7843-7544-AE38-855E85A9A14F}"/>
              </a:ext>
            </a:extLst>
          </p:cNvPr>
          <p:cNvGrpSpPr>
            <a:grpSpLocks noChangeAspect="1"/>
          </p:cNvGrpSpPr>
          <p:nvPr>
            <p:custDataLst>
              <p:tags r:id="rId1"/>
            </p:custDataLst>
          </p:nvPr>
        </p:nvGrpSpPr>
        <p:grpSpPr>
          <a:xfrm>
            <a:off x="701675" y="1277437"/>
            <a:ext cx="10788650" cy="5654382"/>
            <a:chOff x="701675" y="1277437"/>
            <a:chExt cx="10788650" cy="5654382"/>
          </a:xfrm>
        </p:grpSpPr>
        <p:sp>
          <p:nvSpPr>
            <p:cNvPr id="29" name="ïŝļíḍè">
              <a:extLst>
                <a:ext uri="{FF2B5EF4-FFF2-40B4-BE49-F238E27FC236}">
                  <a16:creationId xmlns:a16="http://schemas.microsoft.com/office/drawing/2014/main" id="{412670D7-9FAF-CF42-A232-CFCC5051E7AD}"/>
                </a:ext>
              </a:extLst>
            </p:cNvPr>
            <p:cNvSpPr/>
            <p:nvPr/>
          </p:nvSpPr>
          <p:spPr bwMode="auto">
            <a:xfrm>
              <a:off x="4033045" y="1711325"/>
              <a:ext cx="4125913" cy="5146676"/>
            </a:xfrm>
            <a:custGeom>
              <a:avLst/>
              <a:gdLst>
                <a:gd name="T0" fmla="*/ 934 w 1097"/>
                <a:gd name="T1" fmla="*/ 1022 h 1369"/>
                <a:gd name="T2" fmla="*/ 1081 w 1097"/>
                <a:gd name="T3" fmla="*/ 1369 h 1369"/>
                <a:gd name="T4" fmla="*/ 388 w 1097"/>
                <a:gd name="T5" fmla="*/ 1369 h 1369"/>
                <a:gd name="T6" fmla="*/ 435 w 1097"/>
                <a:gd name="T7" fmla="*/ 1148 h 1369"/>
                <a:gd name="T8" fmla="*/ 317 w 1097"/>
                <a:gd name="T9" fmla="*/ 1121 h 1369"/>
                <a:gd name="T10" fmla="*/ 158 w 1097"/>
                <a:gd name="T11" fmla="*/ 1120 h 1369"/>
                <a:gd name="T12" fmla="*/ 126 w 1097"/>
                <a:gd name="T13" fmla="*/ 1044 h 1369"/>
                <a:gd name="T14" fmla="*/ 107 w 1097"/>
                <a:gd name="T15" fmla="*/ 992 h 1369"/>
                <a:gd name="T16" fmla="*/ 95 w 1097"/>
                <a:gd name="T17" fmla="*/ 944 h 1369"/>
                <a:gd name="T18" fmla="*/ 113 w 1097"/>
                <a:gd name="T19" fmla="*/ 914 h 1369"/>
                <a:gd name="T20" fmla="*/ 62 w 1097"/>
                <a:gd name="T21" fmla="*/ 878 h 1369"/>
                <a:gd name="T22" fmla="*/ 79 w 1097"/>
                <a:gd name="T23" fmla="*/ 820 h 1369"/>
                <a:gd name="T24" fmla="*/ 7 w 1097"/>
                <a:gd name="T25" fmla="*/ 771 h 1369"/>
                <a:gd name="T26" fmla="*/ 84 w 1097"/>
                <a:gd name="T27" fmla="*/ 633 h 1369"/>
                <a:gd name="T28" fmla="*/ 107 w 1097"/>
                <a:gd name="T29" fmla="*/ 522 h 1369"/>
                <a:gd name="T30" fmla="*/ 101 w 1097"/>
                <a:gd name="T31" fmla="*/ 406 h 1369"/>
                <a:gd name="T32" fmla="*/ 168 w 1097"/>
                <a:gd name="T33" fmla="*/ 235 h 1369"/>
                <a:gd name="T34" fmla="*/ 301 w 1097"/>
                <a:gd name="T35" fmla="*/ 91 h 1369"/>
                <a:gd name="T36" fmla="*/ 599 w 1097"/>
                <a:gd name="T37" fmla="*/ 0 h 1369"/>
                <a:gd name="T38" fmla="*/ 1097 w 1097"/>
                <a:gd name="T39" fmla="*/ 483 h 1369"/>
                <a:gd name="T40" fmla="*/ 1077 w 1097"/>
                <a:gd name="T41" fmla="*/ 619 h 1369"/>
                <a:gd name="T42" fmla="*/ 992 w 1097"/>
                <a:gd name="T43" fmla="*/ 790 h 1369"/>
                <a:gd name="T44" fmla="*/ 934 w 1097"/>
                <a:gd name="T45" fmla="*/ 1022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7" h="1369">
                  <a:moveTo>
                    <a:pt x="934" y="1022"/>
                  </a:moveTo>
                  <a:cubicBezTo>
                    <a:pt x="946" y="1218"/>
                    <a:pt x="1080" y="1368"/>
                    <a:pt x="1081" y="1369"/>
                  </a:cubicBezTo>
                  <a:cubicBezTo>
                    <a:pt x="388" y="1369"/>
                    <a:pt x="388" y="1369"/>
                    <a:pt x="388" y="1369"/>
                  </a:cubicBezTo>
                  <a:cubicBezTo>
                    <a:pt x="455" y="1287"/>
                    <a:pt x="460" y="1180"/>
                    <a:pt x="435" y="1148"/>
                  </a:cubicBezTo>
                  <a:cubicBezTo>
                    <a:pt x="412" y="1121"/>
                    <a:pt x="393" y="1113"/>
                    <a:pt x="317" y="1121"/>
                  </a:cubicBezTo>
                  <a:cubicBezTo>
                    <a:pt x="241" y="1130"/>
                    <a:pt x="184" y="1143"/>
                    <a:pt x="158" y="1120"/>
                  </a:cubicBezTo>
                  <a:cubicBezTo>
                    <a:pt x="131" y="1096"/>
                    <a:pt x="122" y="1078"/>
                    <a:pt x="126" y="1044"/>
                  </a:cubicBezTo>
                  <a:cubicBezTo>
                    <a:pt x="129" y="1010"/>
                    <a:pt x="119" y="998"/>
                    <a:pt x="107" y="992"/>
                  </a:cubicBezTo>
                  <a:cubicBezTo>
                    <a:pt x="91" y="983"/>
                    <a:pt x="74" y="960"/>
                    <a:pt x="95" y="944"/>
                  </a:cubicBezTo>
                  <a:cubicBezTo>
                    <a:pt x="109" y="933"/>
                    <a:pt x="136" y="925"/>
                    <a:pt x="113" y="914"/>
                  </a:cubicBezTo>
                  <a:cubicBezTo>
                    <a:pt x="92" y="904"/>
                    <a:pt x="56" y="907"/>
                    <a:pt x="62" y="878"/>
                  </a:cubicBezTo>
                  <a:cubicBezTo>
                    <a:pt x="67" y="854"/>
                    <a:pt x="94" y="841"/>
                    <a:pt x="79" y="820"/>
                  </a:cubicBezTo>
                  <a:cubicBezTo>
                    <a:pt x="65" y="800"/>
                    <a:pt x="0" y="810"/>
                    <a:pt x="7" y="771"/>
                  </a:cubicBezTo>
                  <a:cubicBezTo>
                    <a:pt x="13" y="740"/>
                    <a:pt x="58" y="680"/>
                    <a:pt x="84" y="633"/>
                  </a:cubicBezTo>
                  <a:cubicBezTo>
                    <a:pt x="107" y="593"/>
                    <a:pt x="119" y="562"/>
                    <a:pt x="107" y="522"/>
                  </a:cubicBezTo>
                  <a:cubicBezTo>
                    <a:pt x="94" y="481"/>
                    <a:pt x="91" y="440"/>
                    <a:pt x="101" y="406"/>
                  </a:cubicBezTo>
                  <a:cubicBezTo>
                    <a:pt x="113" y="368"/>
                    <a:pt x="116" y="318"/>
                    <a:pt x="168" y="235"/>
                  </a:cubicBezTo>
                  <a:cubicBezTo>
                    <a:pt x="198" y="186"/>
                    <a:pt x="248" y="127"/>
                    <a:pt x="301" y="91"/>
                  </a:cubicBezTo>
                  <a:cubicBezTo>
                    <a:pt x="385" y="33"/>
                    <a:pt x="488" y="0"/>
                    <a:pt x="599" y="0"/>
                  </a:cubicBezTo>
                  <a:cubicBezTo>
                    <a:pt x="874" y="0"/>
                    <a:pt x="1097" y="216"/>
                    <a:pt x="1097" y="483"/>
                  </a:cubicBezTo>
                  <a:cubicBezTo>
                    <a:pt x="1097" y="530"/>
                    <a:pt x="1090" y="576"/>
                    <a:pt x="1077" y="619"/>
                  </a:cubicBezTo>
                  <a:cubicBezTo>
                    <a:pt x="1062" y="670"/>
                    <a:pt x="1002" y="771"/>
                    <a:pt x="992" y="790"/>
                  </a:cubicBezTo>
                  <a:cubicBezTo>
                    <a:pt x="969" y="833"/>
                    <a:pt x="927" y="921"/>
                    <a:pt x="934" y="1022"/>
                  </a:cubicBezTo>
                  <a:close/>
                </a:path>
              </a:pathLst>
            </a:custGeom>
            <a:solidFill>
              <a:schemeClr val="bg1">
                <a:lumMod val="95000"/>
              </a:schemeClr>
            </a:solidFill>
            <a:ln w="14288" cap="flat">
              <a:noFill/>
              <a:prstDash val="solid"/>
              <a:miter lim="800000"/>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33" name="íśḷîdè">
              <a:extLst>
                <a:ext uri="{FF2B5EF4-FFF2-40B4-BE49-F238E27FC236}">
                  <a16:creationId xmlns:a16="http://schemas.microsoft.com/office/drawing/2014/main" id="{3AEE7593-C1C3-3043-B359-C249CE5B8E3C}"/>
                </a:ext>
              </a:extLst>
            </p:cNvPr>
            <p:cNvSpPr/>
            <p:nvPr/>
          </p:nvSpPr>
          <p:spPr bwMode="auto">
            <a:xfrm>
              <a:off x="4636555" y="2128701"/>
              <a:ext cx="2092453" cy="1405323"/>
            </a:xfrm>
            <a:custGeom>
              <a:avLst/>
              <a:gdLst>
                <a:gd name="T0" fmla="*/ 1109 w 2353"/>
                <a:gd name="T1" fmla="*/ 1535 h 1580"/>
                <a:gd name="T2" fmla="*/ 1721 w 2353"/>
                <a:gd name="T3" fmla="*/ 1371 h 1580"/>
                <a:gd name="T4" fmla="*/ 1853 w 2353"/>
                <a:gd name="T5" fmla="*/ 1353 h 1580"/>
                <a:gd name="T6" fmla="*/ 2233 w 2353"/>
                <a:gd name="T7" fmla="*/ 787 h 1580"/>
                <a:gd name="T8" fmla="*/ 1713 w 2353"/>
                <a:gd name="T9" fmla="*/ 631 h 1580"/>
                <a:gd name="T10" fmla="*/ 1603 w 2353"/>
                <a:gd name="T11" fmla="*/ 603 h 1580"/>
                <a:gd name="T12" fmla="*/ 814 w 2353"/>
                <a:gd name="T13" fmla="*/ 178 h 1580"/>
                <a:gd name="T14" fmla="*/ 336 w 2353"/>
                <a:gd name="T15" fmla="*/ 688 h 1580"/>
                <a:gd name="T16" fmla="*/ 292 w 2353"/>
                <a:gd name="T17" fmla="*/ 758 h 1580"/>
                <a:gd name="T18" fmla="*/ 55 w 2353"/>
                <a:gd name="T19" fmla="*/ 1440 h 1580"/>
                <a:gd name="T20" fmla="*/ 112 w 2353"/>
                <a:gd name="T21" fmla="*/ 1444 h 1580"/>
                <a:gd name="T22" fmla="*/ 1035 w 2353"/>
                <a:gd name="T23" fmla="*/ 1535 h 1580"/>
                <a:gd name="T24" fmla="*/ 1109 w 2353"/>
                <a:gd name="T25" fmla="*/ 1535 h 1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3" h="1580">
                  <a:moveTo>
                    <a:pt x="1109" y="1535"/>
                  </a:moveTo>
                  <a:cubicBezTo>
                    <a:pt x="1109" y="1535"/>
                    <a:pt x="1358" y="1286"/>
                    <a:pt x="1721" y="1371"/>
                  </a:cubicBezTo>
                  <a:cubicBezTo>
                    <a:pt x="1721" y="1371"/>
                    <a:pt x="1764" y="1382"/>
                    <a:pt x="1853" y="1353"/>
                  </a:cubicBezTo>
                  <a:cubicBezTo>
                    <a:pt x="1853" y="1353"/>
                    <a:pt x="2353" y="1200"/>
                    <a:pt x="2233" y="787"/>
                  </a:cubicBezTo>
                  <a:cubicBezTo>
                    <a:pt x="2233" y="787"/>
                    <a:pt x="2135" y="517"/>
                    <a:pt x="1713" y="631"/>
                  </a:cubicBezTo>
                  <a:cubicBezTo>
                    <a:pt x="1713" y="631"/>
                    <a:pt x="1637" y="679"/>
                    <a:pt x="1603" y="603"/>
                  </a:cubicBezTo>
                  <a:cubicBezTo>
                    <a:pt x="1603" y="603"/>
                    <a:pt x="1270" y="0"/>
                    <a:pt x="814" y="178"/>
                  </a:cubicBezTo>
                  <a:cubicBezTo>
                    <a:pt x="814" y="178"/>
                    <a:pt x="444" y="301"/>
                    <a:pt x="336" y="688"/>
                  </a:cubicBezTo>
                  <a:cubicBezTo>
                    <a:pt x="336" y="688"/>
                    <a:pt x="342" y="725"/>
                    <a:pt x="292" y="758"/>
                  </a:cubicBezTo>
                  <a:cubicBezTo>
                    <a:pt x="292" y="758"/>
                    <a:pt x="0" y="902"/>
                    <a:pt x="55" y="1440"/>
                  </a:cubicBezTo>
                  <a:cubicBezTo>
                    <a:pt x="55" y="1440"/>
                    <a:pt x="57" y="1485"/>
                    <a:pt x="112" y="1444"/>
                  </a:cubicBezTo>
                  <a:cubicBezTo>
                    <a:pt x="112" y="1444"/>
                    <a:pt x="547" y="1128"/>
                    <a:pt x="1035" y="1535"/>
                  </a:cubicBezTo>
                  <a:cubicBezTo>
                    <a:pt x="1035" y="1535"/>
                    <a:pt x="1075" y="1580"/>
                    <a:pt x="1109" y="1535"/>
                  </a:cubicBezTo>
                  <a:close/>
                </a:path>
              </a:pathLst>
            </a:custGeom>
            <a:solidFill>
              <a:schemeClr val="bg1">
                <a:lumMod val="85000"/>
              </a:schemeClr>
            </a:solidFill>
            <a:ln w="28575">
              <a:solidFill>
                <a:schemeClr val="bg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35" name="îŝḷîďé">
              <a:extLst>
                <a:ext uri="{FF2B5EF4-FFF2-40B4-BE49-F238E27FC236}">
                  <a16:creationId xmlns:a16="http://schemas.microsoft.com/office/drawing/2014/main" id="{3C49BB98-6C98-6C49-BFE7-2DE984FD4EF7}"/>
                </a:ext>
              </a:extLst>
            </p:cNvPr>
            <p:cNvSpPr/>
            <p:nvPr/>
          </p:nvSpPr>
          <p:spPr bwMode="auto">
            <a:xfrm>
              <a:off x="5647368" y="1864661"/>
              <a:ext cx="1811016" cy="1068593"/>
            </a:xfrm>
            <a:custGeom>
              <a:avLst/>
              <a:gdLst>
                <a:gd name="T0" fmla="*/ 514 w 2036"/>
                <a:gd name="T1" fmla="*/ 791 h 1201"/>
                <a:gd name="T2" fmla="*/ 603 w 2036"/>
                <a:gd name="T3" fmla="*/ 832 h 1201"/>
                <a:gd name="T4" fmla="*/ 1211 w 2036"/>
                <a:gd name="T5" fmla="*/ 1147 h 1201"/>
                <a:gd name="T6" fmla="*/ 1304 w 2036"/>
                <a:gd name="T7" fmla="*/ 1182 h 1201"/>
                <a:gd name="T8" fmla="*/ 1513 w 2036"/>
                <a:gd name="T9" fmla="*/ 1171 h 1201"/>
                <a:gd name="T10" fmla="*/ 1557 w 2036"/>
                <a:gd name="T11" fmla="*/ 1138 h 1201"/>
                <a:gd name="T12" fmla="*/ 1791 w 2036"/>
                <a:gd name="T13" fmla="*/ 1006 h 1201"/>
                <a:gd name="T14" fmla="*/ 1986 w 2036"/>
                <a:gd name="T15" fmla="*/ 687 h 1201"/>
                <a:gd name="T16" fmla="*/ 1013 w 2036"/>
                <a:gd name="T17" fmla="*/ 234 h 1201"/>
                <a:gd name="T18" fmla="*/ 893 w 2036"/>
                <a:gd name="T19" fmla="*/ 214 h 1201"/>
                <a:gd name="T20" fmla="*/ 48 w 2036"/>
                <a:gd name="T21" fmla="*/ 339 h 1201"/>
                <a:gd name="T22" fmla="*/ 73 w 2036"/>
                <a:gd name="T23" fmla="*/ 405 h 1201"/>
                <a:gd name="T24" fmla="*/ 514 w 2036"/>
                <a:gd name="T25" fmla="*/ 791 h 1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6" h="1201">
                  <a:moveTo>
                    <a:pt x="514" y="791"/>
                  </a:moveTo>
                  <a:cubicBezTo>
                    <a:pt x="514" y="791"/>
                    <a:pt x="548" y="857"/>
                    <a:pt x="603" y="832"/>
                  </a:cubicBezTo>
                  <a:cubicBezTo>
                    <a:pt x="603" y="832"/>
                    <a:pt x="1048" y="662"/>
                    <a:pt x="1211" y="1147"/>
                  </a:cubicBezTo>
                  <a:cubicBezTo>
                    <a:pt x="1211" y="1147"/>
                    <a:pt x="1226" y="1201"/>
                    <a:pt x="1304" y="1182"/>
                  </a:cubicBezTo>
                  <a:cubicBezTo>
                    <a:pt x="1304" y="1182"/>
                    <a:pt x="1428" y="1155"/>
                    <a:pt x="1513" y="1171"/>
                  </a:cubicBezTo>
                  <a:cubicBezTo>
                    <a:pt x="1513" y="1171"/>
                    <a:pt x="1551" y="1186"/>
                    <a:pt x="1557" y="1138"/>
                  </a:cubicBezTo>
                  <a:cubicBezTo>
                    <a:pt x="1557" y="1138"/>
                    <a:pt x="1601" y="984"/>
                    <a:pt x="1791" y="1006"/>
                  </a:cubicBezTo>
                  <a:cubicBezTo>
                    <a:pt x="1791" y="1006"/>
                    <a:pt x="2036" y="1010"/>
                    <a:pt x="1986" y="687"/>
                  </a:cubicBezTo>
                  <a:cubicBezTo>
                    <a:pt x="1986" y="687"/>
                    <a:pt x="1862" y="98"/>
                    <a:pt x="1013" y="234"/>
                  </a:cubicBezTo>
                  <a:cubicBezTo>
                    <a:pt x="1013" y="234"/>
                    <a:pt x="943" y="272"/>
                    <a:pt x="893" y="214"/>
                  </a:cubicBezTo>
                  <a:cubicBezTo>
                    <a:pt x="893" y="214"/>
                    <a:pt x="440" y="0"/>
                    <a:pt x="48" y="339"/>
                  </a:cubicBezTo>
                  <a:cubicBezTo>
                    <a:pt x="48" y="339"/>
                    <a:pt x="0" y="373"/>
                    <a:pt x="73" y="405"/>
                  </a:cubicBezTo>
                  <a:cubicBezTo>
                    <a:pt x="73" y="405"/>
                    <a:pt x="363" y="519"/>
                    <a:pt x="514" y="791"/>
                  </a:cubicBezTo>
                  <a:close/>
                </a:path>
              </a:pathLst>
            </a:custGeom>
            <a:solidFill>
              <a:schemeClr val="bg1">
                <a:lumMod val="75000"/>
              </a:schemeClr>
            </a:solidFill>
            <a:ln w="28575">
              <a:solidFill>
                <a:schemeClr val="bg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37" name="iṥ1ídé">
              <a:extLst>
                <a:ext uri="{FF2B5EF4-FFF2-40B4-BE49-F238E27FC236}">
                  <a16:creationId xmlns:a16="http://schemas.microsoft.com/office/drawing/2014/main" id="{C228F9F1-3755-8F47-8F16-13C075E114AA}"/>
                </a:ext>
              </a:extLst>
            </p:cNvPr>
            <p:cNvSpPr/>
            <p:nvPr/>
          </p:nvSpPr>
          <p:spPr bwMode="auto">
            <a:xfrm>
              <a:off x="5575300" y="2917721"/>
              <a:ext cx="2341584" cy="1890539"/>
            </a:xfrm>
            <a:custGeom>
              <a:avLst/>
              <a:gdLst>
                <a:gd name="T0" fmla="*/ 1195 w 2633"/>
                <a:gd name="T1" fmla="*/ 1390 h 2125"/>
                <a:gd name="T2" fmla="*/ 1237 w 2633"/>
                <a:gd name="T3" fmla="*/ 1409 h 2125"/>
                <a:gd name="T4" fmla="*/ 2000 w 2633"/>
                <a:gd name="T5" fmla="*/ 1995 h 2125"/>
                <a:gd name="T6" fmla="*/ 2000 w 2633"/>
                <a:gd name="T7" fmla="*/ 1935 h 2125"/>
                <a:gd name="T8" fmla="*/ 1842 w 2633"/>
                <a:gd name="T9" fmla="*/ 1729 h 2125"/>
                <a:gd name="T10" fmla="*/ 1959 w 2633"/>
                <a:gd name="T11" fmla="*/ 1561 h 2125"/>
                <a:gd name="T12" fmla="*/ 2523 w 2633"/>
                <a:gd name="T13" fmla="*/ 836 h 2125"/>
                <a:gd name="T14" fmla="*/ 2074 w 2633"/>
                <a:gd name="T15" fmla="*/ 697 h 2125"/>
                <a:gd name="T16" fmla="*/ 1940 w 2633"/>
                <a:gd name="T17" fmla="*/ 1004 h 2125"/>
                <a:gd name="T18" fmla="*/ 1886 w 2633"/>
                <a:gd name="T19" fmla="*/ 1074 h 2125"/>
                <a:gd name="T20" fmla="*/ 1826 w 2633"/>
                <a:gd name="T21" fmla="*/ 994 h 2125"/>
                <a:gd name="T22" fmla="*/ 2006 w 2633"/>
                <a:gd name="T23" fmla="*/ 621 h 2125"/>
                <a:gd name="T24" fmla="*/ 2074 w 2633"/>
                <a:gd name="T25" fmla="*/ 536 h 2125"/>
                <a:gd name="T26" fmla="*/ 1410 w 2633"/>
                <a:gd name="T27" fmla="*/ 74 h 2125"/>
                <a:gd name="T28" fmla="*/ 1262 w 2633"/>
                <a:gd name="T29" fmla="*/ 175 h 2125"/>
                <a:gd name="T30" fmla="*/ 722 w 2633"/>
                <a:gd name="T31" fmla="*/ 557 h 2125"/>
                <a:gd name="T32" fmla="*/ 441 w 2633"/>
                <a:gd name="T33" fmla="*/ 570 h 2125"/>
                <a:gd name="T34" fmla="*/ 0 w 2633"/>
                <a:gd name="T35" fmla="*/ 1020 h 2125"/>
                <a:gd name="T36" fmla="*/ 532 w 2633"/>
                <a:gd name="T37" fmla="*/ 1438 h 2125"/>
                <a:gd name="T38" fmla="*/ 787 w 2633"/>
                <a:gd name="T39" fmla="*/ 1372 h 2125"/>
                <a:gd name="T40" fmla="*/ 865 w 2633"/>
                <a:gd name="T41" fmla="*/ 1370 h 2125"/>
                <a:gd name="T42" fmla="*/ 1195 w 2633"/>
                <a:gd name="T43" fmla="*/ 139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33" h="2125">
                  <a:moveTo>
                    <a:pt x="1195" y="1390"/>
                  </a:moveTo>
                  <a:cubicBezTo>
                    <a:pt x="1195" y="1390"/>
                    <a:pt x="1227" y="1352"/>
                    <a:pt x="1237" y="1409"/>
                  </a:cubicBezTo>
                  <a:cubicBezTo>
                    <a:pt x="1237" y="1409"/>
                    <a:pt x="1383" y="2125"/>
                    <a:pt x="2000" y="1995"/>
                  </a:cubicBezTo>
                  <a:cubicBezTo>
                    <a:pt x="2000" y="1995"/>
                    <a:pt x="2060" y="1970"/>
                    <a:pt x="2000" y="1935"/>
                  </a:cubicBezTo>
                  <a:cubicBezTo>
                    <a:pt x="2000" y="1935"/>
                    <a:pt x="1832" y="1856"/>
                    <a:pt x="1842" y="1729"/>
                  </a:cubicBezTo>
                  <a:cubicBezTo>
                    <a:pt x="1842" y="1729"/>
                    <a:pt x="1829" y="1583"/>
                    <a:pt x="1959" y="1561"/>
                  </a:cubicBezTo>
                  <a:cubicBezTo>
                    <a:pt x="1959" y="1561"/>
                    <a:pt x="2633" y="1352"/>
                    <a:pt x="2523" y="836"/>
                  </a:cubicBezTo>
                  <a:cubicBezTo>
                    <a:pt x="2523" y="836"/>
                    <a:pt x="2388" y="580"/>
                    <a:pt x="2074" y="697"/>
                  </a:cubicBezTo>
                  <a:cubicBezTo>
                    <a:pt x="2074" y="697"/>
                    <a:pt x="1873" y="782"/>
                    <a:pt x="1940" y="1004"/>
                  </a:cubicBezTo>
                  <a:cubicBezTo>
                    <a:pt x="1940" y="1004"/>
                    <a:pt x="1953" y="1093"/>
                    <a:pt x="1886" y="1074"/>
                  </a:cubicBezTo>
                  <a:cubicBezTo>
                    <a:pt x="1886" y="1074"/>
                    <a:pt x="1826" y="1064"/>
                    <a:pt x="1826" y="994"/>
                  </a:cubicBezTo>
                  <a:cubicBezTo>
                    <a:pt x="1826" y="994"/>
                    <a:pt x="1791" y="716"/>
                    <a:pt x="2006" y="621"/>
                  </a:cubicBezTo>
                  <a:cubicBezTo>
                    <a:pt x="2006" y="621"/>
                    <a:pt x="2099" y="609"/>
                    <a:pt x="2074" y="536"/>
                  </a:cubicBezTo>
                  <a:cubicBezTo>
                    <a:pt x="2074" y="536"/>
                    <a:pt x="1967" y="0"/>
                    <a:pt x="1410" y="74"/>
                  </a:cubicBezTo>
                  <a:cubicBezTo>
                    <a:pt x="1410" y="74"/>
                    <a:pt x="1273" y="76"/>
                    <a:pt x="1262" y="175"/>
                  </a:cubicBezTo>
                  <a:cubicBezTo>
                    <a:pt x="1262" y="175"/>
                    <a:pt x="1205" y="509"/>
                    <a:pt x="722" y="557"/>
                  </a:cubicBezTo>
                  <a:cubicBezTo>
                    <a:pt x="722" y="557"/>
                    <a:pt x="583" y="564"/>
                    <a:pt x="441" y="570"/>
                  </a:cubicBezTo>
                  <a:cubicBezTo>
                    <a:pt x="441" y="570"/>
                    <a:pt x="32" y="566"/>
                    <a:pt x="0" y="1020"/>
                  </a:cubicBezTo>
                  <a:cubicBezTo>
                    <a:pt x="0" y="1020"/>
                    <a:pt x="40" y="1404"/>
                    <a:pt x="532" y="1438"/>
                  </a:cubicBezTo>
                  <a:cubicBezTo>
                    <a:pt x="532" y="1438"/>
                    <a:pt x="709" y="1438"/>
                    <a:pt x="787" y="1372"/>
                  </a:cubicBezTo>
                  <a:cubicBezTo>
                    <a:pt x="787" y="1372"/>
                    <a:pt x="819" y="1334"/>
                    <a:pt x="865" y="1370"/>
                  </a:cubicBezTo>
                  <a:cubicBezTo>
                    <a:pt x="865" y="1370"/>
                    <a:pt x="975" y="1469"/>
                    <a:pt x="1195" y="1390"/>
                  </a:cubicBezTo>
                  <a:close/>
                </a:path>
              </a:pathLst>
            </a:custGeom>
            <a:solidFill>
              <a:schemeClr val="accent1"/>
            </a:solidFill>
            <a:ln w="28575">
              <a:solidFill>
                <a:schemeClr val="bg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38" name="íṥ1ïḓé">
              <a:extLst>
                <a:ext uri="{FF2B5EF4-FFF2-40B4-BE49-F238E27FC236}">
                  <a16:creationId xmlns:a16="http://schemas.microsoft.com/office/drawing/2014/main" id="{F996474B-C2BD-9F47-B2B9-3A5CDAD54471}"/>
                </a:ext>
              </a:extLst>
            </p:cNvPr>
            <p:cNvSpPr/>
            <p:nvPr/>
          </p:nvSpPr>
          <p:spPr bwMode="auto">
            <a:xfrm>
              <a:off x="7134700" y="2488419"/>
              <a:ext cx="958627" cy="1096551"/>
            </a:xfrm>
            <a:custGeom>
              <a:avLst/>
              <a:gdLst>
                <a:gd name="T0" fmla="*/ 398 w 1078"/>
                <a:gd name="T1" fmla="*/ 1019 h 1233"/>
                <a:gd name="T2" fmla="*/ 438 w 1078"/>
                <a:gd name="T3" fmla="*/ 1072 h 1233"/>
                <a:gd name="T4" fmla="*/ 765 w 1078"/>
                <a:gd name="T5" fmla="*/ 1184 h 1233"/>
                <a:gd name="T6" fmla="*/ 822 w 1078"/>
                <a:gd name="T7" fmla="*/ 1171 h 1233"/>
                <a:gd name="T8" fmla="*/ 480 w 1078"/>
                <a:gd name="T9" fmla="*/ 61 h 1233"/>
                <a:gd name="T10" fmla="*/ 418 w 1078"/>
                <a:gd name="T11" fmla="*/ 81 h 1233"/>
                <a:gd name="T12" fmla="*/ 181 w 1078"/>
                <a:gd name="T13" fmla="*/ 383 h 1233"/>
                <a:gd name="T14" fmla="*/ 32 w 1078"/>
                <a:gd name="T15" fmla="*/ 458 h 1233"/>
                <a:gd name="T16" fmla="*/ 82 w 1078"/>
                <a:gd name="T17" fmla="*/ 532 h 1233"/>
                <a:gd name="T18" fmla="*/ 398 w 1078"/>
                <a:gd name="T19" fmla="*/ 1019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8" h="1233">
                  <a:moveTo>
                    <a:pt x="398" y="1019"/>
                  </a:moveTo>
                  <a:cubicBezTo>
                    <a:pt x="398" y="1019"/>
                    <a:pt x="381" y="1076"/>
                    <a:pt x="438" y="1072"/>
                  </a:cubicBezTo>
                  <a:cubicBezTo>
                    <a:pt x="438" y="1072"/>
                    <a:pt x="679" y="1076"/>
                    <a:pt x="765" y="1184"/>
                  </a:cubicBezTo>
                  <a:cubicBezTo>
                    <a:pt x="765" y="1184"/>
                    <a:pt x="801" y="1233"/>
                    <a:pt x="822" y="1171"/>
                  </a:cubicBezTo>
                  <a:cubicBezTo>
                    <a:pt x="822" y="1171"/>
                    <a:pt x="1078" y="464"/>
                    <a:pt x="480" y="61"/>
                  </a:cubicBezTo>
                  <a:cubicBezTo>
                    <a:pt x="480" y="61"/>
                    <a:pt x="413" y="0"/>
                    <a:pt x="418" y="81"/>
                  </a:cubicBezTo>
                  <a:cubicBezTo>
                    <a:pt x="418" y="81"/>
                    <a:pt x="426" y="299"/>
                    <a:pt x="181" y="383"/>
                  </a:cubicBezTo>
                  <a:cubicBezTo>
                    <a:pt x="181" y="383"/>
                    <a:pt x="62" y="385"/>
                    <a:pt x="32" y="458"/>
                  </a:cubicBezTo>
                  <a:cubicBezTo>
                    <a:pt x="32" y="458"/>
                    <a:pt x="0" y="519"/>
                    <a:pt x="82" y="532"/>
                  </a:cubicBezTo>
                  <a:cubicBezTo>
                    <a:pt x="82" y="532"/>
                    <a:pt x="350" y="640"/>
                    <a:pt x="398" y="1019"/>
                  </a:cubicBezTo>
                  <a:close/>
                </a:path>
              </a:pathLst>
            </a:custGeom>
            <a:solidFill>
              <a:schemeClr val="bg1">
                <a:lumMod val="85000"/>
              </a:schemeClr>
            </a:solidFill>
            <a:ln w="28575">
              <a:solidFill>
                <a:schemeClr val="bg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39" name="iś1íḍé">
              <a:extLst>
                <a:ext uri="{FF2B5EF4-FFF2-40B4-BE49-F238E27FC236}">
                  <a16:creationId xmlns:a16="http://schemas.microsoft.com/office/drawing/2014/main" id="{D8733308-0FF3-024B-8425-ED14232FFFF6}"/>
                </a:ext>
              </a:extLst>
            </p:cNvPr>
            <p:cNvSpPr/>
            <p:nvPr/>
          </p:nvSpPr>
          <p:spPr bwMode="auto">
            <a:xfrm>
              <a:off x="4686256" y="3248861"/>
              <a:ext cx="871648" cy="780321"/>
            </a:xfrm>
            <a:custGeom>
              <a:avLst/>
              <a:gdLst>
                <a:gd name="T0" fmla="*/ 875 w 980"/>
                <a:gd name="T1" fmla="*/ 735 h 877"/>
                <a:gd name="T2" fmla="*/ 909 w 980"/>
                <a:gd name="T3" fmla="*/ 676 h 877"/>
                <a:gd name="T4" fmla="*/ 961 w 980"/>
                <a:gd name="T5" fmla="*/ 440 h 877"/>
                <a:gd name="T6" fmla="*/ 948 w 980"/>
                <a:gd name="T7" fmla="*/ 375 h 877"/>
                <a:gd name="T8" fmla="*/ 156 w 980"/>
                <a:gd name="T9" fmla="*/ 233 h 877"/>
                <a:gd name="T10" fmla="*/ 69 w 980"/>
                <a:gd name="T11" fmla="*/ 388 h 877"/>
                <a:gd name="T12" fmla="*/ 875 w 980"/>
                <a:gd name="T13" fmla="*/ 735 h 877"/>
              </a:gdLst>
              <a:ahLst/>
              <a:cxnLst>
                <a:cxn ang="0">
                  <a:pos x="T0" y="T1"/>
                </a:cxn>
                <a:cxn ang="0">
                  <a:pos x="T2" y="T3"/>
                </a:cxn>
                <a:cxn ang="0">
                  <a:pos x="T4" y="T5"/>
                </a:cxn>
                <a:cxn ang="0">
                  <a:pos x="T6" y="T7"/>
                </a:cxn>
                <a:cxn ang="0">
                  <a:pos x="T8" y="T9"/>
                </a:cxn>
                <a:cxn ang="0">
                  <a:pos x="T10" y="T11"/>
                </a:cxn>
                <a:cxn ang="0">
                  <a:pos x="T12" y="T13"/>
                </a:cxn>
              </a:cxnLst>
              <a:rect l="0" t="0" r="r" b="b"/>
              <a:pathLst>
                <a:path w="980" h="877">
                  <a:moveTo>
                    <a:pt x="875" y="735"/>
                  </a:moveTo>
                  <a:cubicBezTo>
                    <a:pt x="875" y="735"/>
                    <a:pt x="913" y="732"/>
                    <a:pt x="909" y="676"/>
                  </a:cubicBezTo>
                  <a:cubicBezTo>
                    <a:pt x="909" y="676"/>
                    <a:pt x="921" y="499"/>
                    <a:pt x="961" y="440"/>
                  </a:cubicBezTo>
                  <a:cubicBezTo>
                    <a:pt x="961" y="440"/>
                    <a:pt x="980" y="405"/>
                    <a:pt x="948" y="375"/>
                  </a:cubicBezTo>
                  <a:cubicBezTo>
                    <a:pt x="948" y="375"/>
                    <a:pt x="597" y="0"/>
                    <a:pt x="156" y="233"/>
                  </a:cubicBezTo>
                  <a:cubicBezTo>
                    <a:pt x="156" y="233"/>
                    <a:pt x="0" y="301"/>
                    <a:pt x="69" y="388"/>
                  </a:cubicBezTo>
                  <a:cubicBezTo>
                    <a:pt x="69" y="388"/>
                    <a:pt x="320" y="877"/>
                    <a:pt x="875" y="735"/>
                  </a:cubicBezTo>
                  <a:close/>
                </a:path>
              </a:pathLst>
            </a:custGeom>
            <a:solidFill>
              <a:schemeClr val="bg1">
                <a:lumMod val="75000"/>
              </a:schemeClr>
            </a:solidFill>
            <a:ln w="28575">
              <a:solidFill>
                <a:schemeClr val="bg1"/>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43" name="iS1ídè">
              <a:extLst>
                <a:ext uri="{FF2B5EF4-FFF2-40B4-BE49-F238E27FC236}">
                  <a16:creationId xmlns:a16="http://schemas.microsoft.com/office/drawing/2014/main" id="{C89277C2-3B79-9041-BCF2-343DE2BD7AF4}"/>
                </a:ext>
              </a:extLst>
            </p:cNvPr>
            <p:cNvSpPr/>
            <p:nvPr/>
          </p:nvSpPr>
          <p:spPr bwMode="auto">
            <a:xfrm>
              <a:off x="3970509" y="1637506"/>
              <a:ext cx="4271963" cy="5294313"/>
            </a:xfrm>
            <a:custGeom>
              <a:avLst/>
              <a:gdLst>
                <a:gd name="T0" fmla="*/ 1052 w 1137"/>
                <a:gd name="T1" fmla="*/ 1407 h 1409"/>
                <a:gd name="T2" fmla="*/ 976 w 1137"/>
                <a:gd name="T3" fmla="*/ 1409 h 1409"/>
                <a:gd name="T4" fmla="*/ 912 w 1137"/>
                <a:gd name="T5" fmla="*/ 1407 h 1409"/>
                <a:gd name="T6" fmla="*/ 796 w 1137"/>
                <a:gd name="T7" fmla="*/ 1409 h 1409"/>
                <a:gd name="T8" fmla="*/ 752 w 1137"/>
                <a:gd name="T9" fmla="*/ 1409 h 1409"/>
                <a:gd name="T10" fmla="*/ 636 w 1137"/>
                <a:gd name="T11" fmla="*/ 1407 h 1409"/>
                <a:gd name="T12" fmla="*/ 560 w 1137"/>
                <a:gd name="T13" fmla="*/ 1409 h 1409"/>
                <a:gd name="T14" fmla="*/ 495 w 1137"/>
                <a:gd name="T15" fmla="*/ 1407 h 1409"/>
                <a:gd name="T16" fmla="*/ 379 w 1137"/>
                <a:gd name="T17" fmla="*/ 1409 h 1409"/>
                <a:gd name="T18" fmla="*/ 1119 w 1137"/>
                <a:gd name="T19" fmla="*/ 1385 h 1409"/>
                <a:gd name="T20" fmla="*/ 1098 w 1137"/>
                <a:gd name="T21" fmla="*/ 1361 h 1409"/>
                <a:gd name="T22" fmla="*/ 1089 w 1137"/>
                <a:gd name="T23" fmla="*/ 1352 h 1409"/>
                <a:gd name="T24" fmla="*/ 434 w 1137"/>
                <a:gd name="T25" fmla="*/ 1286 h 1409"/>
                <a:gd name="T26" fmla="*/ 1037 w 1137"/>
                <a:gd name="T27" fmla="*/ 1271 h 1409"/>
                <a:gd name="T28" fmla="*/ 1014 w 1137"/>
                <a:gd name="T29" fmla="*/ 1225 h 1409"/>
                <a:gd name="T30" fmla="*/ 442 w 1137"/>
                <a:gd name="T31" fmla="*/ 1212 h 1409"/>
                <a:gd name="T32" fmla="*/ 219 w 1137"/>
                <a:gd name="T33" fmla="*/ 1173 h 1409"/>
                <a:gd name="T34" fmla="*/ 283 w 1137"/>
                <a:gd name="T35" fmla="*/ 1168 h 1409"/>
                <a:gd name="T36" fmla="*/ 326 w 1137"/>
                <a:gd name="T37" fmla="*/ 1163 h 1409"/>
                <a:gd name="T38" fmla="*/ 358 w 1137"/>
                <a:gd name="T39" fmla="*/ 1158 h 1409"/>
                <a:gd name="T40" fmla="*/ 987 w 1137"/>
                <a:gd name="T41" fmla="*/ 1154 h 1409"/>
                <a:gd name="T42" fmla="*/ 121 w 1137"/>
                <a:gd name="T43" fmla="*/ 1083 h 1409"/>
                <a:gd name="T44" fmla="*/ 122 w 1137"/>
                <a:gd name="T45" fmla="*/ 1051 h 1409"/>
                <a:gd name="T46" fmla="*/ 112 w 1137"/>
                <a:gd name="T47" fmla="*/ 1030 h 1409"/>
                <a:gd name="T48" fmla="*/ 968 w 1137"/>
                <a:gd name="T49" fmla="*/ 1028 h 1409"/>
                <a:gd name="T50" fmla="*/ 79 w 1137"/>
                <a:gd name="T51" fmla="*/ 985 h 1409"/>
                <a:gd name="T52" fmla="*/ 88 w 1137"/>
                <a:gd name="T53" fmla="*/ 961 h 1409"/>
                <a:gd name="T54" fmla="*/ 81 w 1137"/>
                <a:gd name="T55" fmla="*/ 939 h 1409"/>
                <a:gd name="T56" fmla="*/ 60 w 1137"/>
                <a:gd name="T57" fmla="*/ 919 h 1409"/>
                <a:gd name="T58" fmla="*/ 998 w 1137"/>
                <a:gd name="T59" fmla="*/ 871 h 1409"/>
                <a:gd name="T60" fmla="*/ 41 w 1137"/>
                <a:gd name="T61" fmla="*/ 842 h 1409"/>
                <a:gd name="T62" fmla="*/ 14 w 1137"/>
                <a:gd name="T63" fmla="*/ 825 h 1409"/>
                <a:gd name="T64" fmla="*/ 1027 w 1137"/>
                <a:gd name="T65" fmla="*/ 815 h 1409"/>
                <a:gd name="T66" fmla="*/ 1066 w 1137"/>
                <a:gd name="T67" fmla="*/ 740 h 1409"/>
                <a:gd name="T68" fmla="*/ 31 w 1137"/>
                <a:gd name="T69" fmla="*/ 728 h 1409"/>
                <a:gd name="T70" fmla="*/ 58 w 1137"/>
                <a:gd name="T71" fmla="*/ 684 h 1409"/>
                <a:gd name="T72" fmla="*/ 80 w 1137"/>
                <a:gd name="T73" fmla="*/ 645 h 1409"/>
                <a:gd name="T74" fmla="*/ 102 w 1137"/>
                <a:gd name="T75" fmla="*/ 599 h 1409"/>
                <a:gd name="T76" fmla="*/ 107 w 1137"/>
                <a:gd name="T77" fmla="*/ 574 h 1409"/>
                <a:gd name="T78" fmla="*/ 103 w 1137"/>
                <a:gd name="T79" fmla="*/ 556 h 1409"/>
                <a:gd name="T80" fmla="*/ 1130 w 1137"/>
                <a:gd name="T81" fmla="*/ 503 h 1409"/>
                <a:gd name="T82" fmla="*/ 1131 w 1137"/>
                <a:gd name="T83" fmla="*/ 484 h 1409"/>
                <a:gd name="T84" fmla="*/ 94 w 1137"/>
                <a:gd name="T85" fmla="*/ 429 h 1409"/>
                <a:gd name="T86" fmla="*/ 103 w 1137"/>
                <a:gd name="T87" fmla="*/ 394 h 1409"/>
                <a:gd name="T88" fmla="*/ 117 w 1137"/>
                <a:gd name="T89" fmla="*/ 348 h 1409"/>
                <a:gd name="T90" fmla="*/ 1090 w 1137"/>
                <a:gd name="T91" fmla="*/ 310 h 1409"/>
                <a:gd name="T92" fmla="*/ 1085 w 1137"/>
                <a:gd name="T93" fmla="*/ 299 h 1409"/>
                <a:gd name="T94" fmla="*/ 165 w 1137"/>
                <a:gd name="T95" fmla="*/ 245 h 1409"/>
                <a:gd name="T96" fmla="*/ 192 w 1137"/>
                <a:gd name="T97" fmla="*/ 208 h 1409"/>
                <a:gd name="T98" fmla="*/ 1004 w 1137"/>
                <a:gd name="T99" fmla="*/ 176 h 1409"/>
                <a:gd name="T100" fmla="*/ 996 w 1137"/>
                <a:gd name="T101" fmla="*/ 167 h 1409"/>
                <a:gd name="T102" fmla="*/ 278 w 1137"/>
                <a:gd name="T103" fmla="*/ 114 h 1409"/>
                <a:gd name="T104" fmla="*/ 289 w 1137"/>
                <a:gd name="T105" fmla="*/ 108 h 1409"/>
                <a:gd name="T106" fmla="*/ 882 w 1137"/>
                <a:gd name="T107" fmla="*/ 73 h 1409"/>
                <a:gd name="T108" fmla="*/ 361 w 1137"/>
                <a:gd name="T109" fmla="*/ 62 h 1409"/>
                <a:gd name="T110" fmla="*/ 408 w 1137"/>
                <a:gd name="T111" fmla="*/ 41 h 1409"/>
                <a:gd name="T112" fmla="*/ 765 w 1137"/>
                <a:gd name="T113" fmla="*/ 24 h 1409"/>
                <a:gd name="T114" fmla="*/ 753 w 1137"/>
                <a:gd name="T115" fmla="*/ 21 h 1409"/>
                <a:gd name="T116" fmla="*/ 531 w 1137"/>
                <a:gd name="T117" fmla="*/ 6 h 1409"/>
                <a:gd name="T118" fmla="*/ 659 w 1137"/>
                <a:gd name="T119" fmla="*/ 4 h 1409"/>
                <a:gd name="T120" fmla="*/ 627 w 1137"/>
                <a:gd name="T121" fmla="*/ 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37" h="1409">
                  <a:moveTo>
                    <a:pt x="1137" y="1409"/>
                  </a:moveTo>
                  <a:cubicBezTo>
                    <a:pt x="1117" y="1409"/>
                    <a:pt x="1117" y="1409"/>
                    <a:pt x="1117" y="1409"/>
                  </a:cubicBezTo>
                  <a:cubicBezTo>
                    <a:pt x="1117" y="1407"/>
                    <a:pt x="1117" y="1407"/>
                    <a:pt x="1117" y="1407"/>
                  </a:cubicBezTo>
                  <a:cubicBezTo>
                    <a:pt x="1137" y="1407"/>
                    <a:pt x="1137" y="1407"/>
                    <a:pt x="1137" y="1407"/>
                  </a:cubicBezTo>
                  <a:cubicBezTo>
                    <a:pt x="1137" y="1409"/>
                    <a:pt x="1137" y="1409"/>
                    <a:pt x="1137" y="1409"/>
                  </a:cubicBezTo>
                  <a:moveTo>
                    <a:pt x="1105" y="1409"/>
                  </a:moveTo>
                  <a:cubicBezTo>
                    <a:pt x="1085" y="1409"/>
                    <a:pt x="1085" y="1409"/>
                    <a:pt x="1085" y="1409"/>
                  </a:cubicBezTo>
                  <a:cubicBezTo>
                    <a:pt x="1085" y="1407"/>
                    <a:pt x="1085" y="1407"/>
                    <a:pt x="1085" y="1407"/>
                  </a:cubicBezTo>
                  <a:cubicBezTo>
                    <a:pt x="1105" y="1407"/>
                    <a:pt x="1105" y="1407"/>
                    <a:pt x="1105" y="1407"/>
                  </a:cubicBezTo>
                  <a:cubicBezTo>
                    <a:pt x="1105" y="1409"/>
                    <a:pt x="1105" y="1409"/>
                    <a:pt x="1105" y="1409"/>
                  </a:cubicBezTo>
                  <a:moveTo>
                    <a:pt x="1072" y="1409"/>
                  </a:moveTo>
                  <a:cubicBezTo>
                    <a:pt x="1052" y="1409"/>
                    <a:pt x="1052" y="1409"/>
                    <a:pt x="1052" y="1409"/>
                  </a:cubicBezTo>
                  <a:cubicBezTo>
                    <a:pt x="1052" y="1407"/>
                    <a:pt x="1052" y="1407"/>
                    <a:pt x="1052" y="1407"/>
                  </a:cubicBezTo>
                  <a:cubicBezTo>
                    <a:pt x="1072" y="1407"/>
                    <a:pt x="1072" y="1407"/>
                    <a:pt x="1072" y="1407"/>
                  </a:cubicBezTo>
                  <a:cubicBezTo>
                    <a:pt x="1072" y="1409"/>
                    <a:pt x="1072" y="1409"/>
                    <a:pt x="1072" y="1409"/>
                  </a:cubicBezTo>
                  <a:moveTo>
                    <a:pt x="1040" y="1409"/>
                  </a:moveTo>
                  <a:cubicBezTo>
                    <a:pt x="1020" y="1409"/>
                    <a:pt x="1020" y="1409"/>
                    <a:pt x="1020" y="1409"/>
                  </a:cubicBezTo>
                  <a:cubicBezTo>
                    <a:pt x="1020" y="1407"/>
                    <a:pt x="1020" y="1407"/>
                    <a:pt x="1020" y="1407"/>
                  </a:cubicBezTo>
                  <a:cubicBezTo>
                    <a:pt x="1040" y="1407"/>
                    <a:pt x="1040" y="1407"/>
                    <a:pt x="1040" y="1407"/>
                  </a:cubicBezTo>
                  <a:cubicBezTo>
                    <a:pt x="1040" y="1409"/>
                    <a:pt x="1040" y="1409"/>
                    <a:pt x="1040" y="1409"/>
                  </a:cubicBezTo>
                  <a:moveTo>
                    <a:pt x="1008" y="1409"/>
                  </a:moveTo>
                  <a:cubicBezTo>
                    <a:pt x="988" y="1409"/>
                    <a:pt x="988" y="1409"/>
                    <a:pt x="988" y="1409"/>
                  </a:cubicBezTo>
                  <a:cubicBezTo>
                    <a:pt x="988" y="1407"/>
                    <a:pt x="988" y="1407"/>
                    <a:pt x="988" y="1407"/>
                  </a:cubicBezTo>
                  <a:cubicBezTo>
                    <a:pt x="1008" y="1407"/>
                    <a:pt x="1008" y="1407"/>
                    <a:pt x="1008" y="1407"/>
                  </a:cubicBezTo>
                  <a:cubicBezTo>
                    <a:pt x="1008" y="1409"/>
                    <a:pt x="1008" y="1409"/>
                    <a:pt x="1008" y="1409"/>
                  </a:cubicBezTo>
                  <a:moveTo>
                    <a:pt x="976" y="1409"/>
                  </a:moveTo>
                  <a:cubicBezTo>
                    <a:pt x="956" y="1409"/>
                    <a:pt x="956" y="1409"/>
                    <a:pt x="956" y="1409"/>
                  </a:cubicBezTo>
                  <a:cubicBezTo>
                    <a:pt x="956" y="1407"/>
                    <a:pt x="956" y="1407"/>
                    <a:pt x="956" y="1407"/>
                  </a:cubicBezTo>
                  <a:cubicBezTo>
                    <a:pt x="976" y="1407"/>
                    <a:pt x="976" y="1407"/>
                    <a:pt x="976" y="1407"/>
                  </a:cubicBezTo>
                  <a:cubicBezTo>
                    <a:pt x="976" y="1409"/>
                    <a:pt x="976" y="1409"/>
                    <a:pt x="976" y="1409"/>
                  </a:cubicBezTo>
                  <a:moveTo>
                    <a:pt x="944" y="1409"/>
                  </a:moveTo>
                  <a:cubicBezTo>
                    <a:pt x="924" y="1409"/>
                    <a:pt x="924" y="1409"/>
                    <a:pt x="924" y="1409"/>
                  </a:cubicBezTo>
                  <a:cubicBezTo>
                    <a:pt x="924" y="1407"/>
                    <a:pt x="924" y="1407"/>
                    <a:pt x="924" y="1407"/>
                  </a:cubicBezTo>
                  <a:cubicBezTo>
                    <a:pt x="944" y="1407"/>
                    <a:pt x="944" y="1407"/>
                    <a:pt x="944" y="1407"/>
                  </a:cubicBezTo>
                  <a:cubicBezTo>
                    <a:pt x="944" y="1409"/>
                    <a:pt x="944" y="1409"/>
                    <a:pt x="944" y="1409"/>
                  </a:cubicBezTo>
                  <a:moveTo>
                    <a:pt x="912" y="1409"/>
                  </a:moveTo>
                  <a:cubicBezTo>
                    <a:pt x="892" y="1409"/>
                    <a:pt x="892" y="1409"/>
                    <a:pt x="892" y="1409"/>
                  </a:cubicBezTo>
                  <a:cubicBezTo>
                    <a:pt x="892" y="1407"/>
                    <a:pt x="892" y="1407"/>
                    <a:pt x="892" y="1407"/>
                  </a:cubicBezTo>
                  <a:cubicBezTo>
                    <a:pt x="912" y="1407"/>
                    <a:pt x="912" y="1407"/>
                    <a:pt x="912" y="1407"/>
                  </a:cubicBezTo>
                  <a:cubicBezTo>
                    <a:pt x="912" y="1409"/>
                    <a:pt x="912" y="1409"/>
                    <a:pt x="912" y="1409"/>
                  </a:cubicBezTo>
                  <a:moveTo>
                    <a:pt x="880" y="1409"/>
                  </a:moveTo>
                  <a:cubicBezTo>
                    <a:pt x="860" y="1409"/>
                    <a:pt x="860" y="1409"/>
                    <a:pt x="860" y="1409"/>
                  </a:cubicBezTo>
                  <a:cubicBezTo>
                    <a:pt x="860" y="1407"/>
                    <a:pt x="860" y="1407"/>
                    <a:pt x="860" y="1407"/>
                  </a:cubicBezTo>
                  <a:cubicBezTo>
                    <a:pt x="880" y="1407"/>
                    <a:pt x="880" y="1407"/>
                    <a:pt x="880" y="1407"/>
                  </a:cubicBezTo>
                  <a:cubicBezTo>
                    <a:pt x="880" y="1409"/>
                    <a:pt x="880" y="1409"/>
                    <a:pt x="880" y="1409"/>
                  </a:cubicBezTo>
                  <a:moveTo>
                    <a:pt x="848" y="1409"/>
                  </a:moveTo>
                  <a:cubicBezTo>
                    <a:pt x="828" y="1409"/>
                    <a:pt x="828" y="1409"/>
                    <a:pt x="828" y="1409"/>
                  </a:cubicBezTo>
                  <a:cubicBezTo>
                    <a:pt x="828" y="1407"/>
                    <a:pt x="828" y="1407"/>
                    <a:pt x="828" y="1407"/>
                  </a:cubicBezTo>
                  <a:cubicBezTo>
                    <a:pt x="848" y="1407"/>
                    <a:pt x="848" y="1407"/>
                    <a:pt x="848" y="1407"/>
                  </a:cubicBezTo>
                  <a:cubicBezTo>
                    <a:pt x="848" y="1409"/>
                    <a:pt x="848" y="1409"/>
                    <a:pt x="848" y="1409"/>
                  </a:cubicBezTo>
                  <a:moveTo>
                    <a:pt x="816" y="1409"/>
                  </a:moveTo>
                  <a:cubicBezTo>
                    <a:pt x="796" y="1409"/>
                    <a:pt x="796" y="1409"/>
                    <a:pt x="796" y="1409"/>
                  </a:cubicBezTo>
                  <a:cubicBezTo>
                    <a:pt x="796" y="1407"/>
                    <a:pt x="796" y="1407"/>
                    <a:pt x="796" y="1407"/>
                  </a:cubicBezTo>
                  <a:cubicBezTo>
                    <a:pt x="816" y="1407"/>
                    <a:pt x="816" y="1407"/>
                    <a:pt x="816" y="1407"/>
                  </a:cubicBezTo>
                  <a:cubicBezTo>
                    <a:pt x="816" y="1409"/>
                    <a:pt x="816" y="1409"/>
                    <a:pt x="816" y="1409"/>
                  </a:cubicBezTo>
                  <a:moveTo>
                    <a:pt x="784" y="1409"/>
                  </a:moveTo>
                  <a:cubicBezTo>
                    <a:pt x="764" y="1409"/>
                    <a:pt x="764" y="1409"/>
                    <a:pt x="764" y="1409"/>
                  </a:cubicBezTo>
                  <a:cubicBezTo>
                    <a:pt x="764" y="1407"/>
                    <a:pt x="764" y="1407"/>
                    <a:pt x="764" y="1407"/>
                  </a:cubicBezTo>
                  <a:cubicBezTo>
                    <a:pt x="784" y="1407"/>
                    <a:pt x="784" y="1407"/>
                    <a:pt x="784" y="1407"/>
                  </a:cubicBezTo>
                  <a:cubicBezTo>
                    <a:pt x="784" y="1409"/>
                    <a:pt x="784" y="1409"/>
                    <a:pt x="784" y="1409"/>
                  </a:cubicBezTo>
                  <a:moveTo>
                    <a:pt x="752" y="1409"/>
                  </a:moveTo>
                  <a:cubicBezTo>
                    <a:pt x="732" y="1409"/>
                    <a:pt x="732" y="1409"/>
                    <a:pt x="732" y="1409"/>
                  </a:cubicBezTo>
                  <a:cubicBezTo>
                    <a:pt x="732" y="1407"/>
                    <a:pt x="732" y="1407"/>
                    <a:pt x="732" y="1407"/>
                  </a:cubicBezTo>
                  <a:cubicBezTo>
                    <a:pt x="752" y="1407"/>
                    <a:pt x="752" y="1407"/>
                    <a:pt x="752" y="1407"/>
                  </a:cubicBezTo>
                  <a:cubicBezTo>
                    <a:pt x="752" y="1409"/>
                    <a:pt x="752" y="1409"/>
                    <a:pt x="752" y="1409"/>
                  </a:cubicBezTo>
                  <a:moveTo>
                    <a:pt x="720" y="1409"/>
                  </a:moveTo>
                  <a:cubicBezTo>
                    <a:pt x="700" y="1409"/>
                    <a:pt x="700" y="1409"/>
                    <a:pt x="700" y="1409"/>
                  </a:cubicBezTo>
                  <a:cubicBezTo>
                    <a:pt x="700" y="1407"/>
                    <a:pt x="700" y="1407"/>
                    <a:pt x="700" y="1407"/>
                  </a:cubicBezTo>
                  <a:cubicBezTo>
                    <a:pt x="720" y="1407"/>
                    <a:pt x="720" y="1407"/>
                    <a:pt x="720" y="1407"/>
                  </a:cubicBezTo>
                  <a:cubicBezTo>
                    <a:pt x="720" y="1409"/>
                    <a:pt x="720" y="1409"/>
                    <a:pt x="720" y="1409"/>
                  </a:cubicBezTo>
                  <a:moveTo>
                    <a:pt x="688" y="1409"/>
                  </a:moveTo>
                  <a:cubicBezTo>
                    <a:pt x="668" y="1409"/>
                    <a:pt x="668" y="1409"/>
                    <a:pt x="668" y="1409"/>
                  </a:cubicBezTo>
                  <a:cubicBezTo>
                    <a:pt x="668" y="1407"/>
                    <a:pt x="668" y="1407"/>
                    <a:pt x="668" y="1407"/>
                  </a:cubicBezTo>
                  <a:cubicBezTo>
                    <a:pt x="688" y="1407"/>
                    <a:pt x="688" y="1407"/>
                    <a:pt x="688" y="1407"/>
                  </a:cubicBezTo>
                  <a:cubicBezTo>
                    <a:pt x="688" y="1409"/>
                    <a:pt x="688" y="1409"/>
                    <a:pt x="688" y="1409"/>
                  </a:cubicBezTo>
                  <a:moveTo>
                    <a:pt x="656" y="1409"/>
                  </a:moveTo>
                  <a:cubicBezTo>
                    <a:pt x="636" y="1409"/>
                    <a:pt x="636" y="1409"/>
                    <a:pt x="636" y="1409"/>
                  </a:cubicBezTo>
                  <a:cubicBezTo>
                    <a:pt x="636" y="1407"/>
                    <a:pt x="636" y="1407"/>
                    <a:pt x="636" y="1407"/>
                  </a:cubicBezTo>
                  <a:cubicBezTo>
                    <a:pt x="656" y="1407"/>
                    <a:pt x="656" y="1407"/>
                    <a:pt x="656" y="1407"/>
                  </a:cubicBezTo>
                  <a:cubicBezTo>
                    <a:pt x="656" y="1409"/>
                    <a:pt x="656" y="1409"/>
                    <a:pt x="656" y="1409"/>
                  </a:cubicBezTo>
                  <a:moveTo>
                    <a:pt x="624" y="1409"/>
                  </a:moveTo>
                  <a:cubicBezTo>
                    <a:pt x="604" y="1409"/>
                    <a:pt x="604" y="1409"/>
                    <a:pt x="604" y="1409"/>
                  </a:cubicBezTo>
                  <a:cubicBezTo>
                    <a:pt x="604" y="1407"/>
                    <a:pt x="604" y="1407"/>
                    <a:pt x="604" y="1407"/>
                  </a:cubicBezTo>
                  <a:cubicBezTo>
                    <a:pt x="624" y="1407"/>
                    <a:pt x="624" y="1407"/>
                    <a:pt x="624" y="1407"/>
                  </a:cubicBezTo>
                  <a:cubicBezTo>
                    <a:pt x="624" y="1409"/>
                    <a:pt x="624" y="1409"/>
                    <a:pt x="624" y="1409"/>
                  </a:cubicBezTo>
                  <a:moveTo>
                    <a:pt x="592" y="1409"/>
                  </a:moveTo>
                  <a:cubicBezTo>
                    <a:pt x="572" y="1409"/>
                    <a:pt x="572" y="1409"/>
                    <a:pt x="572" y="1409"/>
                  </a:cubicBezTo>
                  <a:cubicBezTo>
                    <a:pt x="572" y="1407"/>
                    <a:pt x="572" y="1407"/>
                    <a:pt x="572" y="1407"/>
                  </a:cubicBezTo>
                  <a:cubicBezTo>
                    <a:pt x="592" y="1407"/>
                    <a:pt x="592" y="1407"/>
                    <a:pt x="592" y="1407"/>
                  </a:cubicBezTo>
                  <a:cubicBezTo>
                    <a:pt x="592" y="1409"/>
                    <a:pt x="592" y="1409"/>
                    <a:pt x="592" y="1409"/>
                  </a:cubicBezTo>
                  <a:moveTo>
                    <a:pt x="560" y="1409"/>
                  </a:moveTo>
                  <a:cubicBezTo>
                    <a:pt x="539" y="1409"/>
                    <a:pt x="539" y="1409"/>
                    <a:pt x="539" y="1409"/>
                  </a:cubicBezTo>
                  <a:cubicBezTo>
                    <a:pt x="539" y="1407"/>
                    <a:pt x="539" y="1407"/>
                    <a:pt x="539" y="1407"/>
                  </a:cubicBezTo>
                  <a:cubicBezTo>
                    <a:pt x="560" y="1407"/>
                    <a:pt x="560" y="1407"/>
                    <a:pt x="560" y="1407"/>
                  </a:cubicBezTo>
                  <a:cubicBezTo>
                    <a:pt x="560" y="1409"/>
                    <a:pt x="560" y="1409"/>
                    <a:pt x="560" y="1409"/>
                  </a:cubicBezTo>
                  <a:moveTo>
                    <a:pt x="527" y="1409"/>
                  </a:moveTo>
                  <a:cubicBezTo>
                    <a:pt x="507" y="1409"/>
                    <a:pt x="507" y="1409"/>
                    <a:pt x="507" y="1409"/>
                  </a:cubicBezTo>
                  <a:cubicBezTo>
                    <a:pt x="507" y="1407"/>
                    <a:pt x="507" y="1407"/>
                    <a:pt x="507" y="1407"/>
                  </a:cubicBezTo>
                  <a:cubicBezTo>
                    <a:pt x="527" y="1407"/>
                    <a:pt x="527" y="1407"/>
                    <a:pt x="527" y="1407"/>
                  </a:cubicBezTo>
                  <a:cubicBezTo>
                    <a:pt x="527" y="1409"/>
                    <a:pt x="527" y="1409"/>
                    <a:pt x="527" y="1409"/>
                  </a:cubicBezTo>
                  <a:moveTo>
                    <a:pt x="495" y="1409"/>
                  </a:moveTo>
                  <a:cubicBezTo>
                    <a:pt x="475" y="1409"/>
                    <a:pt x="475" y="1409"/>
                    <a:pt x="475" y="1409"/>
                  </a:cubicBezTo>
                  <a:cubicBezTo>
                    <a:pt x="475" y="1407"/>
                    <a:pt x="475" y="1407"/>
                    <a:pt x="475" y="1407"/>
                  </a:cubicBezTo>
                  <a:cubicBezTo>
                    <a:pt x="495" y="1407"/>
                    <a:pt x="495" y="1407"/>
                    <a:pt x="495" y="1407"/>
                  </a:cubicBezTo>
                  <a:cubicBezTo>
                    <a:pt x="495" y="1409"/>
                    <a:pt x="495" y="1409"/>
                    <a:pt x="495" y="1409"/>
                  </a:cubicBezTo>
                  <a:moveTo>
                    <a:pt x="463" y="1409"/>
                  </a:moveTo>
                  <a:cubicBezTo>
                    <a:pt x="443" y="1409"/>
                    <a:pt x="443" y="1409"/>
                    <a:pt x="443" y="1409"/>
                  </a:cubicBezTo>
                  <a:cubicBezTo>
                    <a:pt x="443" y="1407"/>
                    <a:pt x="443" y="1407"/>
                    <a:pt x="443" y="1407"/>
                  </a:cubicBezTo>
                  <a:cubicBezTo>
                    <a:pt x="463" y="1407"/>
                    <a:pt x="463" y="1407"/>
                    <a:pt x="463" y="1407"/>
                  </a:cubicBezTo>
                  <a:cubicBezTo>
                    <a:pt x="463" y="1409"/>
                    <a:pt x="463" y="1409"/>
                    <a:pt x="463" y="1409"/>
                  </a:cubicBezTo>
                  <a:moveTo>
                    <a:pt x="431" y="1409"/>
                  </a:moveTo>
                  <a:cubicBezTo>
                    <a:pt x="411" y="1409"/>
                    <a:pt x="411" y="1409"/>
                    <a:pt x="411" y="1409"/>
                  </a:cubicBezTo>
                  <a:cubicBezTo>
                    <a:pt x="411" y="1407"/>
                    <a:pt x="411" y="1407"/>
                    <a:pt x="411" y="1407"/>
                  </a:cubicBezTo>
                  <a:cubicBezTo>
                    <a:pt x="431" y="1407"/>
                    <a:pt x="431" y="1407"/>
                    <a:pt x="431" y="1407"/>
                  </a:cubicBezTo>
                  <a:cubicBezTo>
                    <a:pt x="431" y="1409"/>
                    <a:pt x="431" y="1409"/>
                    <a:pt x="431" y="1409"/>
                  </a:cubicBezTo>
                  <a:moveTo>
                    <a:pt x="399" y="1409"/>
                  </a:moveTo>
                  <a:cubicBezTo>
                    <a:pt x="379" y="1409"/>
                    <a:pt x="379" y="1409"/>
                    <a:pt x="379" y="1409"/>
                  </a:cubicBezTo>
                  <a:cubicBezTo>
                    <a:pt x="379" y="1407"/>
                    <a:pt x="379" y="1407"/>
                    <a:pt x="379" y="1407"/>
                  </a:cubicBezTo>
                  <a:cubicBezTo>
                    <a:pt x="399" y="1407"/>
                    <a:pt x="399" y="1407"/>
                    <a:pt x="399" y="1407"/>
                  </a:cubicBezTo>
                  <a:cubicBezTo>
                    <a:pt x="399" y="1409"/>
                    <a:pt x="399" y="1409"/>
                    <a:pt x="399" y="1409"/>
                  </a:cubicBezTo>
                  <a:moveTo>
                    <a:pt x="367" y="1409"/>
                  </a:moveTo>
                  <a:cubicBezTo>
                    <a:pt x="360" y="1409"/>
                    <a:pt x="360" y="1409"/>
                    <a:pt x="360" y="1409"/>
                  </a:cubicBezTo>
                  <a:cubicBezTo>
                    <a:pt x="370" y="1396"/>
                    <a:pt x="370" y="1396"/>
                    <a:pt x="370" y="1396"/>
                  </a:cubicBezTo>
                  <a:cubicBezTo>
                    <a:pt x="372" y="1397"/>
                    <a:pt x="372" y="1397"/>
                    <a:pt x="372" y="1397"/>
                  </a:cubicBezTo>
                  <a:cubicBezTo>
                    <a:pt x="364" y="1407"/>
                    <a:pt x="364" y="1407"/>
                    <a:pt x="364" y="1407"/>
                  </a:cubicBezTo>
                  <a:cubicBezTo>
                    <a:pt x="367" y="1407"/>
                    <a:pt x="367" y="1407"/>
                    <a:pt x="367" y="1407"/>
                  </a:cubicBezTo>
                  <a:cubicBezTo>
                    <a:pt x="367" y="1409"/>
                    <a:pt x="367" y="1409"/>
                    <a:pt x="367" y="1409"/>
                  </a:cubicBezTo>
                  <a:moveTo>
                    <a:pt x="1131" y="1401"/>
                  </a:moveTo>
                  <a:cubicBezTo>
                    <a:pt x="1117" y="1386"/>
                    <a:pt x="1117" y="1386"/>
                    <a:pt x="1117" y="1386"/>
                  </a:cubicBezTo>
                  <a:cubicBezTo>
                    <a:pt x="1119" y="1385"/>
                    <a:pt x="1119" y="1385"/>
                    <a:pt x="1119" y="1385"/>
                  </a:cubicBezTo>
                  <a:cubicBezTo>
                    <a:pt x="1132" y="1400"/>
                    <a:pt x="1132" y="1400"/>
                    <a:pt x="1132" y="1400"/>
                  </a:cubicBezTo>
                  <a:cubicBezTo>
                    <a:pt x="1131" y="1401"/>
                    <a:pt x="1131" y="1401"/>
                    <a:pt x="1131" y="1401"/>
                  </a:cubicBezTo>
                  <a:moveTo>
                    <a:pt x="380" y="1388"/>
                  </a:moveTo>
                  <a:cubicBezTo>
                    <a:pt x="378" y="1387"/>
                    <a:pt x="378" y="1387"/>
                    <a:pt x="378" y="1387"/>
                  </a:cubicBezTo>
                  <a:cubicBezTo>
                    <a:pt x="387" y="1376"/>
                    <a:pt x="387" y="1376"/>
                    <a:pt x="387" y="1376"/>
                  </a:cubicBezTo>
                  <a:cubicBezTo>
                    <a:pt x="388" y="1375"/>
                    <a:pt x="389" y="1373"/>
                    <a:pt x="391" y="1371"/>
                  </a:cubicBezTo>
                  <a:cubicBezTo>
                    <a:pt x="392" y="1372"/>
                    <a:pt x="392" y="1372"/>
                    <a:pt x="392" y="1372"/>
                  </a:cubicBezTo>
                  <a:cubicBezTo>
                    <a:pt x="391" y="1374"/>
                    <a:pt x="390" y="1376"/>
                    <a:pt x="388" y="1377"/>
                  </a:cubicBezTo>
                  <a:cubicBezTo>
                    <a:pt x="380" y="1388"/>
                    <a:pt x="380" y="1388"/>
                    <a:pt x="380" y="1388"/>
                  </a:cubicBezTo>
                  <a:moveTo>
                    <a:pt x="1109" y="1378"/>
                  </a:moveTo>
                  <a:cubicBezTo>
                    <a:pt x="1108" y="1376"/>
                    <a:pt x="1108" y="1376"/>
                    <a:pt x="1108" y="1376"/>
                  </a:cubicBezTo>
                  <a:cubicBezTo>
                    <a:pt x="1108" y="1376"/>
                    <a:pt x="1104" y="1371"/>
                    <a:pt x="1096" y="1362"/>
                  </a:cubicBezTo>
                  <a:cubicBezTo>
                    <a:pt x="1098" y="1361"/>
                    <a:pt x="1098" y="1361"/>
                    <a:pt x="1098" y="1361"/>
                  </a:cubicBezTo>
                  <a:cubicBezTo>
                    <a:pt x="1105" y="1370"/>
                    <a:pt x="1110" y="1375"/>
                    <a:pt x="1110" y="1375"/>
                  </a:cubicBezTo>
                  <a:cubicBezTo>
                    <a:pt x="1111" y="1376"/>
                    <a:pt x="1111" y="1376"/>
                    <a:pt x="1111" y="1376"/>
                  </a:cubicBezTo>
                  <a:cubicBezTo>
                    <a:pt x="1109" y="1378"/>
                    <a:pt x="1109" y="1378"/>
                    <a:pt x="1109" y="1378"/>
                  </a:cubicBezTo>
                  <a:moveTo>
                    <a:pt x="400" y="1363"/>
                  </a:moveTo>
                  <a:cubicBezTo>
                    <a:pt x="398" y="1362"/>
                    <a:pt x="398" y="1362"/>
                    <a:pt x="398" y="1362"/>
                  </a:cubicBezTo>
                  <a:cubicBezTo>
                    <a:pt x="402" y="1356"/>
                    <a:pt x="405" y="1351"/>
                    <a:pt x="409" y="1345"/>
                  </a:cubicBezTo>
                  <a:cubicBezTo>
                    <a:pt x="410" y="1346"/>
                    <a:pt x="410" y="1346"/>
                    <a:pt x="410" y="1346"/>
                  </a:cubicBezTo>
                  <a:cubicBezTo>
                    <a:pt x="407" y="1352"/>
                    <a:pt x="403" y="1357"/>
                    <a:pt x="400" y="1363"/>
                  </a:cubicBezTo>
                  <a:moveTo>
                    <a:pt x="1089" y="1352"/>
                  </a:moveTo>
                  <a:cubicBezTo>
                    <a:pt x="1085" y="1347"/>
                    <a:pt x="1081" y="1342"/>
                    <a:pt x="1077" y="1336"/>
                  </a:cubicBezTo>
                  <a:cubicBezTo>
                    <a:pt x="1079" y="1335"/>
                    <a:pt x="1079" y="1335"/>
                    <a:pt x="1079" y="1335"/>
                  </a:cubicBezTo>
                  <a:cubicBezTo>
                    <a:pt x="1083" y="1341"/>
                    <a:pt x="1087" y="1346"/>
                    <a:pt x="1091" y="1351"/>
                  </a:cubicBezTo>
                  <a:cubicBezTo>
                    <a:pt x="1089" y="1352"/>
                    <a:pt x="1089" y="1352"/>
                    <a:pt x="1089" y="1352"/>
                  </a:cubicBezTo>
                  <a:moveTo>
                    <a:pt x="416" y="1335"/>
                  </a:moveTo>
                  <a:cubicBezTo>
                    <a:pt x="415" y="1335"/>
                    <a:pt x="415" y="1335"/>
                    <a:pt x="415" y="1335"/>
                  </a:cubicBezTo>
                  <a:cubicBezTo>
                    <a:pt x="418" y="1329"/>
                    <a:pt x="420" y="1323"/>
                    <a:pt x="423" y="1317"/>
                  </a:cubicBezTo>
                  <a:cubicBezTo>
                    <a:pt x="425" y="1317"/>
                    <a:pt x="425" y="1317"/>
                    <a:pt x="425" y="1317"/>
                  </a:cubicBezTo>
                  <a:cubicBezTo>
                    <a:pt x="422" y="1323"/>
                    <a:pt x="419" y="1330"/>
                    <a:pt x="416" y="1335"/>
                  </a:cubicBezTo>
                  <a:moveTo>
                    <a:pt x="1071" y="1326"/>
                  </a:moveTo>
                  <a:cubicBezTo>
                    <a:pt x="1067" y="1321"/>
                    <a:pt x="1063" y="1315"/>
                    <a:pt x="1060" y="1309"/>
                  </a:cubicBezTo>
                  <a:cubicBezTo>
                    <a:pt x="1061" y="1308"/>
                    <a:pt x="1061" y="1308"/>
                    <a:pt x="1061" y="1308"/>
                  </a:cubicBezTo>
                  <a:cubicBezTo>
                    <a:pt x="1065" y="1314"/>
                    <a:pt x="1069" y="1320"/>
                    <a:pt x="1072" y="1325"/>
                  </a:cubicBezTo>
                  <a:cubicBezTo>
                    <a:pt x="1071" y="1326"/>
                    <a:pt x="1071" y="1326"/>
                    <a:pt x="1071" y="1326"/>
                  </a:cubicBezTo>
                  <a:moveTo>
                    <a:pt x="429" y="1306"/>
                  </a:moveTo>
                  <a:cubicBezTo>
                    <a:pt x="427" y="1305"/>
                    <a:pt x="427" y="1305"/>
                    <a:pt x="427" y="1305"/>
                  </a:cubicBezTo>
                  <a:cubicBezTo>
                    <a:pt x="430" y="1299"/>
                    <a:pt x="432" y="1293"/>
                    <a:pt x="434" y="1286"/>
                  </a:cubicBezTo>
                  <a:cubicBezTo>
                    <a:pt x="436" y="1287"/>
                    <a:pt x="436" y="1287"/>
                    <a:pt x="436" y="1287"/>
                  </a:cubicBezTo>
                  <a:cubicBezTo>
                    <a:pt x="434" y="1293"/>
                    <a:pt x="432" y="1300"/>
                    <a:pt x="429" y="1306"/>
                  </a:cubicBezTo>
                  <a:moveTo>
                    <a:pt x="1053" y="1299"/>
                  </a:moveTo>
                  <a:cubicBezTo>
                    <a:pt x="1050" y="1294"/>
                    <a:pt x="1046" y="1288"/>
                    <a:pt x="1043" y="1282"/>
                  </a:cubicBezTo>
                  <a:cubicBezTo>
                    <a:pt x="1045" y="1281"/>
                    <a:pt x="1045" y="1281"/>
                    <a:pt x="1045" y="1281"/>
                  </a:cubicBezTo>
                  <a:cubicBezTo>
                    <a:pt x="1048" y="1287"/>
                    <a:pt x="1051" y="1293"/>
                    <a:pt x="1055" y="1298"/>
                  </a:cubicBezTo>
                  <a:cubicBezTo>
                    <a:pt x="1053" y="1299"/>
                    <a:pt x="1053" y="1299"/>
                    <a:pt x="1053" y="1299"/>
                  </a:cubicBezTo>
                  <a:moveTo>
                    <a:pt x="439" y="1275"/>
                  </a:moveTo>
                  <a:cubicBezTo>
                    <a:pt x="437" y="1275"/>
                    <a:pt x="437" y="1275"/>
                    <a:pt x="437" y="1275"/>
                  </a:cubicBezTo>
                  <a:cubicBezTo>
                    <a:pt x="438" y="1268"/>
                    <a:pt x="439" y="1262"/>
                    <a:pt x="440" y="1255"/>
                  </a:cubicBezTo>
                  <a:cubicBezTo>
                    <a:pt x="442" y="1256"/>
                    <a:pt x="442" y="1256"/>
                    <a:pt x="442" y="1256"/>
                  </a:cubicBezTo>
                  <a:cubicBezTo>
                    <a:pt x="441" y="1262"/>
                    <a:pt x="440" y="1269"/>
                    <a:pt x="439" y="1275"/>
                  </a:cubicBezTo>
                  <a:moveTo>
                    <a:pt x="1037" y="1271"/>
                  </a:moveTo>
                  <a:cubicBezTo>
                    <a:pt x="1034" y="1266"/>
                    <a:pt x="1031" y="1260"/>
                    <a:pt x="1028" y="1254"/>
                  </a:cubicBezTo>
                  <a:cubicBezTo>
                    <a:pt x="1030" y="1253"/>
                    <a:pt x="1030" y="1253"/>
                    <a:pt x="1030" y="1253"/>
                  </a:cubicBezTo>
                  <a:cubicBezTo>
                    <a:pt x="1033" y="1259"/>
                    <a:pt x="1036" y="1265"/>
                    <a:pt x="1039" y="1271"/>
                  </a:cubicBezTo>
                  <a:cubicBezTo>
                    <a:pt x="1037" y="1271"/>
                    <a:pt x="1037" y="1271"/>
                    <a:pt x="1037" y="1271"/>
                  </a:cubicBezTo>
                  <a:moveTo>
                    <a:pt x="444" y="1244"/>
                  </a:moveTo>
                  <a:cubicBezTo>
                    <a:pt x="442" y="1243"/>
                    <a:pt x="442" y="1243"/>
                    <a:pt x="442" y="1243"/>
                  </a:cubicBezTo>
                  <a:cubicBezTo>
                    <a:pt x="443" y="1236"/>
                    <a:pt x="443" y="1229"/>
                    <a:pt x="443" y="1225"/>
                  </a:cubicBezTo>
                  <a:cubicBezTo>
                    <a:pt x="443" y="1224"/>
                    <a:pt x="443" y="1224"/>
                    <a:pt x="443" y="1224"/>
                  </a:cubicBezTo>
                  <a:cubicBezTo>
                    <a:pt x="445" y="1224"/>
                    <a:pt x="445" y="1224"/>
                    <a:pt x="445" y="1224"/>
                  </a:cubicBezTo>
                  <a:cubicBezTo>
                    <a:pt x="445" y="1225"/>
                    <a:pt x="445" y="1225"/>
                    <a:pt x="445" y="1225"/>
                  </a:cubicBezTo>
                  <a:cubicBezTo>
                    <a:pt x="445" y="1229"/>
                    <a:pt x="445" y="1236"/>
                    <a:pt x="444" y="1244"/>
                  </a:cubicBezTo>
                  <a:moveTo>
                    <a:pt x="1022" y="1243"/>
                  </a:moveTo>
                  <a:cubicBezTo>
                    <a:pt x="1019" y="1237"/>
                    <a:pt x="1017" y="1231"/>
                    <a:pt x="1014" y="1225"/>
                  </a:cubicBezTo>
                  <a:cubicBezTo>
                    <a:pt x="1016" y="1224"/>
                    <a:pt x="1016" y="1224"/>
                    <a:pt x="1016" y="1224"/>
                  </a:cubicBezTo>
                  <a:cubicBezTo>
                    <a:pt x="1018" y="1230"/>
                    <a:pt x="1021" y="1236"/>
                    <a:pt x="1024" y="1242"/>
                  </a:cubicBezTo>
                  <a:cubicBezTo>
                    <a:pt x="1022" y="1243"/>
                    <a:pt x="1022" y="1243"/>
                    <a:pt x="1022" y="1243"/>
                  </a:cubicBezTo>
                  <a:moveTo>
                    <a:pt x="1009" y="1214"/>
                  </a:moveTo>
                  <a:cubicBezTo>
                    <a:pt x="1006" y="1208"/>
                    <a:pt x="1004" y="1201"/>
                    <a:pt x="1001" y="1195"/>
                  </a:cubicBezTo>
                  <a:cubicBezTo>
                    <a:pt x="1003" y="1195"/>
                    <a:pt x="1003" y="1195"/>
                    <a:pt x="1003" y="1195"/>
                  </a:cubicBezTo>
                  <a:cubicBezTo>
                    <a:pt x="1006" y="1201"/>
                    <a:pt x="1008" y="1207"/>
                    <a:pt x="1011" y="1213"/>
                  </a:cubicBezTo>
                  <a:cubicBezTo>
                    <a:pt x="1009" y="1214"/>
                    <a:pt x="1009" y="1214"/>
                    <a:pt x="1009" y="1214"/>
                  </a:cubicBezTo>
                  <a:moveTo>
                    <a:pt x="442" y="1212"/>
                  </a:moveTo>
                  <a:cubicBezTo>
                    <a:pt x="441" y="1204"/>
                    <a:pt x="440" y="1198"/>
                    <a:pt x="438" y="1192"/>
                  </a:cubicBezTo>
                  <a:cubicBezTo>
                    <a:pt x="440" y="1192"/>
                    <a:pt x="440" y="1192"/>
                    <a:pt x="440" y="1192"/>
                  </a:cubicBezTo>
                  <a:cubicBezTo>
                    <a:pt x="442" y="1197"/>
                    <a:pt x="443" y="1204"/>
                    <a:pt x="444" y="1211"/>
                  </a:cubicBezTo>
                  <a:cubicBezTo>
                    <a:pt x="442" y="1212"/>
                    <a:pt x="442" y="1212"/>
                    <a:pt x="442" y="1212"/>
                  </a:cubicBezTo>
                  <a:moveTo>
                    <a:pt x="997" y="1184"/>
                  </a:moveTo>
                  <a:cubicBezTo>
                    <a:pt x="995" y="1178"/>
                    <a:pt x="993" y="1171"/>
                    <a:pt x="991" y="1165"/>
                  </a:cubicBezTo>
                  <a:cubicBezTo>
                    <a:pt x="992" y="1165"/>
                    <a:pt x="992" y="1165"/>
                    <a:pt x="992" y="1165"/>
                  </a:cubicBezTo>
                  <a:cubicBezTo>
                    <a:pt x="995" y="1171"/>
                    <a:pt x="997" y="1177"/>
                    <a:pt x="999" y="1183"/>
                  </a:cubicBezTo>
                  <a:cubicBezTo>
                    <a:pt x="997" y="1184"/>
                    <a:pt x="997" y="1184"/>
                    <a:pt x="997" y="1184"/>
                  </a:cubicBezTo>
                  <a:moveTo>
                    <a:pt x="433" y="1182"/>
                  </a:moveTo>
                  <a:cubicBezTo>
                    <a:pt x="433" y="1181"/>
                    <a:pt x="433" y="1181"/>
                    <a:pt x="433" y="1181"/>
                  </a:cubicBezTo>
                  <a:cubicBezTo>
                    <a:pt x="429" y="1177"/>
                    <a:pt x="425" y="1172"/>
                    <a:pt x="420" y="1168"/>
                  </a:cubicBezTo>
                  <a:cubicBezTo>
                    <a:pt x="421" y="1166"/>
                    <a:pt x="421" y="1166"/>
                    <a:pt x="421" y="1166"/>
                  </a:cubicBezTo>
                  <a:cubicBezTo>
                    <a:pt x="426" y="1170"/>
                    <a:pt x="431" y="1175"/>
                    <a:pt x="435" y="1180"/>
                  </a:cubicBezTo>
                  <a:cubicBezTo>
                    <a:pt x="435" y="1181"/>
                    <a:pt x="435" y="1181"/>
                    <a:pt x="435" y="1181"/>
                  </a:cubicBezTo>
                  <a:cubicBezTo>
                    <a:pt x="433" y="1182"/>
                    <a:pt x="433" y="1182"/>
                    <a:pt x="433" y="1182"/>
                  </a:cubicBezTo>
                  <a:moveTo>
                    <a:pt x="219" y="1173"/>
                  </a:moveTo>
                  <a:cubicBezTo>
                    <a:pt x="211" y="1173"/>
                    <a:pt x="205" y="1173"/>
                    <a:pt x="199" y="1172"/>
                  </a:cubicBezTo>
                  <a:cubicBezTo>
                    <a:pt x="199" y="1170"/>
                    <a:pt x="199" y="1170"/>
                    <a:pt x="199" y="1170"/>
                  </a:cubicBezTo>
                  <a:cubicBezTo>
                    <a:pt x="205" y="1171"/>
                    <a:pt x="211" y="1171"/>
                    <a:pt x="219" y="1171"/>
                  </a:cubicBezTo>
                  <a:cubicBezTo>
                    <a:pt x="219" y="1173"/>
                    <a:pt x="219" y="1173"/>
                    <a:pt x="219" y="1173"/>
                  </a:cubicBezTo>
                  <a:moveTo>
                    <a:pt x="231" y="1173"/>
                  </a:moveTo>
                  <a:cubicBezTo>
                    <a:pt x="231" y="1171"/>
                    <a:pt x="231" y="1171"/>
                    <a:pt x="231" y="1171"/>
                  </a:cubicBezTo>
                  <a:cubicBezTo>
                    <a:pt x="237" y="1171"/>
                    <a:pt x="243" y="1171"/>
                    <a:pt x="251" y="1170"/>
                  </a:cubicBezTo>
                  <a:cubicBezTo>
                    <a:pt x="251" y="1172"/>
                    <a:pt x="251" y="1172"/>
                    <a:pt x="251" y="1172"/>
                  </a:cubicBezTo>
                  <a:cubicBezTo>
                    <a:pt x="243" y="1173"/>
                    <a:pt x="237" y="1173"/>
                    <a:pt x="231" y="1173"/>
                  </a:cubicBezTo>
                  <a:moveTo>
                    <a:pt x="263" y="1171"/>
                  </a:moveTo>
                  <a:cubicBezTo>
                    <a:pt x="263" y="1169"/>
                    <a:pt x="263" y="1169"/>
                    <a:pt x="263" y="1169"/>
                  </a:cubicBezTo>
                  <a:cubicBezTo>
                    <a:pt x="269" y="1168"/>
                    <a:pt x="276" y="1167"/>
                    <a:pt x="282" y="1166"/>
                  </a:cubicBezTo>
                  <a:cubicBezTo>
                    <a:pt x="283" y="1168"/>
                    <a:pt x="283" y="1168"/>
                    <a:pt x="283" y="1168"/>
                  </a:cubicBezTo>
                  <a:cubicBezTo>
                    <a:pt x="276" y="1169"/>
                    <a:pt x="269" y="1170"/>
                    <a:pt x="263" y="1171"/>
                  </a:cubicBezTo>
                  <a:moveTo>
                    <a:pt x="187" y="1170"/>
                  </a:moveTo>
                  <a:cubicBezTo>
                    <a:pt x="180" y="1168"/>
                    <a:pt x="174" y="1165"/>
                    <a:pt x="168" y="1162"/>
                  </a:cubicBezTo>
                  <a:cubicBezTo>
                    <a:pt x="169" y="1160"/>
                    <a:pt x="169" y="1160"/>
                    <a:pt x="169" y="1160"/>
                  </a:cubicBezTo>
                  <a:cubicBezTo>
                    <a:pt x="174" y="1164"/>
                    <a:pt x="180" y="1166"/>
                    <a:pt x="187" y="1168"/>
                  </a:cubicBezTo>
                  <a:cubicBezTo>
                    <a:pt x="187" y="1170"/>
                    <a:pt x="187" y="1170"/>
                    <a:pt x="187" y="1170"/>
                  </a:cubicBezTo>
                  <a:moveTo>
                    <a:pt x="295" y="1167"/>
                  </a:moveTo>
                  <a:cubicBezTo>
                    <a:pt x="294" y="1165"/>
                    <a:pt x="294" y="1165"/>
                    <a:pt x="294" y="1165"/>
                  </a:cubicBezTo>
                  <a:cubicBezTo>
                    <a:pt x="294" y="1165"/>
                    <a:pt x="294" y="1165"/>
                    <a:pt x="294" y="1165"/>
                  </a:cubicBezTo>
                  <a:cubicBezTo>
                    <a:pt x="314" y="1162"/>
                    <a:pt x="314" y="1162"/>
                    <a:pt x="314" y="1162"/>
                  </a:cubicBezTo>
                  <a:cubicBezTo>
                    <a:pt x="314" y="1164"/>
                    <a:pt x="314" y="1164"/>
                    <a:pt x="314" y="1164"/>
                  </a:cubicBezTo>
                  <a:cubicBezTo>
                    <a:pt x="295" y="1167"/>
                    <a:pt x="295" y="1167"/>
                    <a:pt x="295" y="1167"/>
                  </a:cubicBezTo>
                  <a:moveTo>
                    <a:pt x="326" y="1163"/>
                  </a:moveTo>
                  <a:cubicBezTo>
                    <a:pt x="326" y="1161"/>
                    <a:pt x="326" y="1161"/>
                    <a:pt x="326" y="1161"/>
                  </a:cubicBezTo>
                  <a:cubicBezTo>
                    <a:pt x="333" y="1160"/>
                    <a:pt x="333" y="1160"/>
                    <a:pt x="333" y="1160"/>
                  </a:cubicBezTo>
                  <a:cubicBezTo>
                    <a:pt x="338" y="1159"/>
                    <a:pt x="342" y="1159"/>
                    <a:pt x="346" y="1159"/>
                  </a:cubicBezTo>
                  <a:cubicBezTo>
                    <a:pt x="346" y="1161"/>
                    <a:pt x="346" y="1161"/>
                    <a:pt x="346" y="1161"/>
                  </a:cubicBezTo>
                  <a:cubicBezTo>
                    <a:pt x="342" y="1161"/>
                    <a:pt x="338" y="1161"/>
                    <a:pt x="333" y="1162"/>
                  </a:cubicBezTo>
                  <a:cubicBezTo>
                    <a:pt x="326" y="1163"/>
                    <a:pt x="326" y="1163"/>
                    <a:pt x="326" y="1163"/>
                  </a:cubicBezTo>
                  <a:moveTo>
                    <a:pt x="409" y="1162"/>
                  </a:moveTo>
                  <a:cubicBezTo>
                    <a:pt x="404" y="1161"/>
                    <a:pt x="398" y="1159"/>
                    <a:pt x="390" y="1159"/>
                  </a:cubicBezTo>
                  <a:cubicBezTo>
                    <a:pt x="390" y="1157"/>
                    <a:pt x="390" y="1157"/>
                    <a:pt x="390" y="1157"/>
                  </a:cubicBezTo>
                  <a:cubicBezTo>
                    <a:pt x="398" y="1157"/>
                    <a:pt x="404" y="1159"/>
                    <a:pt x="410" y="1161"/>
                  </a:cubicBezTo>
                  <a:cubicBezTo>
                    <a:pt x="409" y="1162"/>
                    <a:pt x="409" y="1162"/>
                    <a:pt x="409" y="1162"/>
                  </a:cubicBezTo>
                  <a:moveTo>
                    <a:pt x="358" y="1160"/>
                  </a:moveTo>
                  <a:cubicBezTo>
                    <a:pt x="358" y="1158"/>
                    <a:pt x="358" y="1158"/>
                    <a:pt x="358" y="1158"/>
                  </a:cubicBezTo>
                  <a:cubicBezTo>
                    <a:pt x="366" y="1157"/>
                    <a:pt x="372" y="1157"/>
                    <a:pt x="378" y="1157"/>
                  </a:cubicBezTo>
                  <a:cubicBezTo>
                    <a:pt x="378" y="1159"/>
                    <a:pt x="378" y="1159"/>
                    <a:pt x="378" y="1159"/>
                  </a:cubicBezTo>
                  <a:cubicBezTo>
                    <a:pt x="372" y="1159"/>
                    <a:pt x="366" y="1159"/>
                    <a:pt x="358" y="1160"/>
                  </a:cubicBezTo>
                  <a:moveTo>
                    <a:pt x="158" y="1155"/>
                  </a:moveTo>
                  <a:cubicBezTo>
                    <a:pt x="153" y="1150"/>
                    <a:pt x="148" y="1146"/>
                    <a:pt x="144" y="1141"/>
                  </a:cubicBezTo>
                  <a:cubicBezTo>
                    <a:pt x="145" y="1140"/>
                    <a:pt x="145" y="1140"/>
                    <a:pt x="145" y="1140"/>
                  </a:cubicBezTo>
                  <a:cubicBezTo>
                    <a:pt x="149" y="1144"/>
                    <a:pt x="154" y="1149"/>
                    <a:pt x="160" y="1154"/>
                  </a:cubicBezTo>
                  <a:cubicBezTo>
                    <a:pt x="158" y="1155"/>
                    <a:pt x="158" y="1155"/>
                    <a:pt x="158" y="1155"/>
                  </a:cubicBezTo>
                  <a:moveTo>
                    <a:pt x="987" y="1154"/>
                  </a:moveTo>
                  <a:cubicBezTo>
                    <a:pt x="985" y="1147"/>
                    <a:pt x="983" y="1141"/>
                    <a:pt x="981" y="1134"/>
                  </a:cubicBezTo>
                  <a:cubicBezTo>
                    <a:pt x="983" y="1134"/>
                    <a:pt x="983" y="1134"/>
                    <a:pt x="983" y="1134"/>
                  </a:cubicBezTo>
                  <a:cubicBezTo>
                    <a:pt x="985" y="1140"/>
                    <a:pt x="987" y="1147"/>
                    <a:pt x="989" y="1153"/>
                  </a:cubicBezTo>
                  <a:cubicBezTo>
                    <a:pt x="987" y="1154"/>
                    <a:pt x="987" y="1154"/>
                    <a:pt x="987" y="1154"/>
                  </a:cubicBezTo>
                  <a:moveTo>
                    <a:pt x="136" y="1132"/>
                  </a:moveTo>
                  <a:cubicBezTo>
                    <a:pt x="132" y="1126"/>
                    <a:pt x="129" y="1120"/>
                    <a:pt x="126" y="1114"/>
                  </a:cubicBezTo>
                  <a:cubicBezTo>
                    <a:pt x="128" y="1113"/>
                    <a:pt x="128" y="1113"/>
                    <a:pt x="128" y="1113"/>
                  </a:cubicBezTo>
                  <a:cubicBezTo>
                    <a:pt x="130" y="1119"/>
                    <a:pt x="134" y="1125"/>
                    <a:pt x="138" y="1131"/>
                  </a:cubicBezTo>
                  <a:cubicBezTo>
                    <a:pt x="136" y="1132"/>
                    <a:pt x="136" y="1132"/>
                    <a:pt x="136" y="1132"/>
                  </a:cubicBezTo>
                  <a:moveTo>
                    <a:pt x="978" y="1123"/>
                  </a:moveTo>
                  <a:cubicBezTo>
                    <a:pt x="977" y="1116"/>
                    <a:pt x="975" y="1110"/>
                    <a:pt x="974" y="1103"/>
                  </a:cubicBezTo>
                  <a:cubicBezTo>
                    <a:pt x="976" y="1103"/>
                    <a:pt x="976" y="1103"/>
                    <a:pt x="976" y="1103"/>
                  </a:cubicBezTo>
                  <a:cubicBezTo>
                    <a:pt x="977" y="1109"/>
                    <a:pt x="979" y="1116"/>
                    <a:pt x="980" y="1122"/>
                  </a:cubicBezTo>
                  <a:cubicBezTo>
                    <a:pt x="978" y="1123"/>
                    <a:pt x="978" y="1123"/>
                    <a:pt x="978" y="1123"/>
                  </a:cubicBezTo>
                  <a:moveTo>
                    <a:pt x="122" y="1103"/>
                  </a:moveTo>
                  <a:cubicBezTo>
                    <a:pt x="120" y="1097"/>
                    <a:pt x="119" y="1090"/>
                    <a:pt x="119" y="1083"/>
                  </a:cubicBezTo>
                  <a:cubicBezTo>
                    <a:pt x="121" y="1083"/>
                    <a:pt x="121" y="1083"/>
                    <a:pt x="121" y="1083"/>
                  </a:cubicBezTo>
                  <a:cubicBezTo>
                    <a:pt x="121" y="1090"/>
                    <a:pt x="122" y="1096"/>
                    <a:pt x="124" y="1102"/>
                  </a:cubicBezTo>
                  <a:cubicBezTo>
                    <a:pt x="122" y="1103"/>
                    <a:pt x="122" y="1103"/>
                    <a:pt x="122" y="1103"/>
                  </a:cubicBezTo>
                  <a:moveTo>
                    <a:pt x="972" y="1091"/>
                  </a:moveTo>
                  <a:cubicBezTo>
                    <a:pt x="971" y="1085"/>
                    <a:pt x="970" y="1078"/>
                    <a:pt x="969" y="1072"/>
                  </a:cubicBezTo>
                  <a:cubicBezTo>
                    <a:pt x="971" y="1071"/>
                    <a:pt x="971" y="1071"/>
                    <a:pt x="971" y="1071"/>
                  </a:cubicBezTo>
                  <a:cubicBezTo>
                    <a:pt x="972" y="1078"/>
                    <a:pt x="973" y="1084"/>
                    <a:pt x="974" y="1091"/>
                  </a:cubicBezTo>
                  <a:cubicBezTo>
                    <a:pt x="972" y="1091"/>
                    <a:pt x="972" y="1091"/>
                    <a:pt x="972" y="1091"/>
                  </a:cubicBezTo>
                  <a:moveTo>
                    <a:pt x="121" y="1071"/>
                  </a:moveTo>
                  <a:cubicBezTo>
                    <a:pt x="119" y="1071"/>
                    <a:pt x="119" y="1071"/>
                    <a:pt x="119" y="1071"/>
                  </a:cubicBezTo>
                  <a:cubicBezTo>
                    <a:pt x="119" y="1068"/>
                    <a:pt x="119" y="1065"/>
                    <a:pt x="120" y="1062"/>
                  </a:cubicBezTo>
                  <a:cubicBezTo>
                    <a:pt x="120" y="1051"/>
                    <a:pt x="120" y="1051"/>
                    <a:pt x="120" y="1051"/>
                  </a:cubicBezTo>
                  <a:cubicBezTo>
                    <a:pt x="122" y="1051"/>
                    <a:pt x="122" y="1051"/>
                    <a:pt x="122" y="1051"/>
                  </a:cubicBezTo>
                  <a:cubicBezTo>
                    <a:pt x="122" y="1051"/>
                    <a:pt x="122" y="1051"/>
                    <a:pt x="122" y="1051"/>
                  </a:cubicBezTo>
                  <a:cubicBezTo>
                    <a:pt x="122" y="1062"/>
                    <a:pt x="122" y="1062"/>
                    <a:pt x="122" y="1062"/>
                  </a:cubicBezTo>
                  <a:cubicBezTo>
                    <a:pt x="121" y="1065"/>
                    <a:pt x="121" y="1068"/>
                    <a:pt x="121" y="1071"/>
                  </a:cubicBezTo>
                  <a:moveTo>
                    <a:pt x="968" y="1060"/>
                  </a:moveTo>
                  <a:cubicBezTo>
                    <a:pt x="967" y="1053"/>
                    <a:pt x="966" y="1047"/>
                    <a:pt x="966" y="1041"/>
                  </a:cubicBezTo>
                  <a:cubicBezTo>
                    <a:pt x="966" y="1040"/>
                    <a:pt x="966" y="1040"/>
                    <a:pt x="966" y="1040"/>
                  </a:cubicBezTo>
                  <a:cubicBezTo>
                    <a:pt x="968" y="1040"/>
                    <a:pt x="968" y="1040"/>
                    <a:pt x="968" y="1040"/>
                  </a:cubicBezTo>
                  <a:cubicBezTo>
                    <a:pt x="968" y="1041"/>
                    <a:pt x="968" y="1041"/>
                    <a:pt x="968" y="1041"/>
                  </a:cubicBezTo>
                  <a:cubicBezTo>
                    <a:pt x="968" y="1047"/>
                    <a:pt x="969" y="1053"/>
                    <a:pt x="970" y="1059"/>
                  </a:cubicBezTo>
                  <a:cubicBezTo>
                    <a:pt x="968" y="1060"/>
                    <a:pt x="968" y="1060"/>
                    <a:pt x="968" y="1060"/>
                  </a:cubicBezTo>
                  <a:moveTo>
                    <a:pt x="119" y="1039"/>
                  </a:moveTo>
                  <a:cubicBezTo>
                    <a:pt x="119" y="1038"/>
                    <a:pt x="119" y="1038"/>
                    <a:pt x="119" y="1038"/>
                  </a:cubicBezTo>
                  <a:cubicBezTo>
                    <a:pt x="117" y="1033"/>
                    <a:pt x="117" y="1033"/>
                    <a:pt x="117" y="1033"/>
                  </a:cubicBezTo>
                  <a:cubicBezTo>
                    <a:pt x="112" y="1030"/>
                    <a:pt x="112" y="1030"/>
                    <a:pt x="112" y="1030"/>
                  </a:cubicBezTo>
                  <a:cubicBezTo>
                    <a:pt x="110" y="1029"/>
                    <a:pt x="108" y="1028"/>
                    <a:pt x="106" y="1027"/>
                  </a:cubicBezTo>
                  <a:cubicBezTo>
                    <a:pt x="107" y="1025"/>
                    <a:pt x="107" y="1025"/>
                    <a:pt x="107" y="1025"/>
                  </a:cubicBezTo>
                  <a:cubicBezTo>
                    <a:pt x="109" y="1026"/>
                    <a:pt x="111" y="1027"/>
                    <a:pt x="113" y="1028"/>
                  </a:cubicBezTo>
                  <a:cubicBezTo>
                    <a:pt x="119" y="1032"/>
                    <a:pt x="119" y="1032"/>
                    <a:pt x="119" y="1032"/>
                  </a:cubicBezTo>
                  <a:cubicBezTo>
                    <a:pt x="121" y="1038"/>
                    <a:pt x="121" y="1038"/>
                    <a:pt x="121" y="1038"/>
                  </a:cubicBezTo>
                  <a:cubicBezTo>
                    <a:pt x="121" y="1039"/>
                    <a:pt x="121" y="1039"/>
                    <a:pt x="121" y="1039"/>
                  </a:cubicBezTo>
                  <a:cubicBezTo>
                    <a:pt x="119" y="1039"/>
                    <a:pt x="119" y="1039"/>
                    <a:pt x="119" y="1039"/>
                  </a:cubicBezTo>
                  <a:moveTo>
                    <a:pt x="966" y="1028"/>
                  </a:moveTo>
                  <a:cubicBezTo>
                    <a:pt x="965" y="1022"/>
                    <a:pt x="965" y="1022"/>
                    <a:pt x="965" y="1022"/>
                  </a:cubicBezTo>
                  <a:cubicBezTo>
                    <a:pt x="965" y="1017"/>
                    <a:pt x="966" y="1012"/>
                    <a:pt x="966" y="1007"/>
                  </a:cubicBezTo>
                  <a:cubicBezTo>
                    <a:pt x="968" y="1008"/>
                    <a:pt x="968" y="1008"/>
                    <a:pt x="968" y="1008"/>
                  </a:cubicBezTo>
                  <a:cubicBezTo>
                    <a:pt x="968" y="1012"/>
                    <a:pt x="967" y="1017"/>
                    <a:pt x="967" y="1022"/>
                  </a:cubicBezTo>
                  <a:cubicBezTo>
                    <a:pt x="968" y="1028"/>
                    <a:pt x="968" y="1028"/>
                    <a:pt x="968" y="1028"/>
                  </a:cubicBezTo>
                  <a:cubicBezTo>
                    <a:pt x="966" y="1028"/>
                    <a:pt x="966" y="1028"/>
                    <a:pt x="966" y="1028"/>
                  </a:cubicBezTo>
                  <a:moveTo>
                    <a:pt x="97" y="1019"/>
                  </a:moveTo>
                  <a:cubicBezTo>
                    <a:pt x="92" y="1014"/>
                    <a:pt x="87" y="1009"/>
                    <a:pt x="84" y="1003"/>
                  </a:cubicBezTo>
                  <a:cubicBezTo>
                    <a:pt x="86" y="1002"/>
                    <a:pt x="86" y="1002"/>
                    <a:pt x="86" y="1002"/>
                  </a:cubicBezTo>
                  <a:cubicBezTo>
                    <a:pt x="89" y="1007"/>
                    <a:pt x="93" y="1013"/>
                    <a:pt x="98" y="1018"/>
                  </a:cubicBezTo>
                  <a:cubicBezTo>
                    <a:pt x="97" y="1019"/>
                    <a:pt x="97" y="1019"/>
                    <a:pt x="97" y="1019"/>
                  </a:cubicBezTo>
                  <a:moveTo>
                    <a:pt x="968" y="996"/>
                  </a:moveTo>
                  <a:cubicBezTo>
                    <a:pt x="966" y="995"/>
                    <a:pt x="966" y="995"/>
                    <a:pt x="966" y="995"/>
                  </a:cubicBezTo>
                  <a:cubicBezTo>
                    <a:pt x="967" y="989"/>
                    <a:pt x="968" y="982"/>
                    <a:pt x="969" y="976"/>
                  </a:cubicBezTo>
                  <a:cubicBezTo>
                    <a:pt x="971" y="976"/>
                    <a:pt x="971" y="976"/>
                    <a:pt x="971" y="976"/>
                  </a:cubicBezTo>
                  <a:cubicBezTo>
                    <a:pt x="970" y="982"/>
                    <a:pt x="969" y="989"/>
                    <a:pt x="968" y="996"/>
                  </a:cubicBezTo>
                  <a:moveTo>
                    <a:pt x="80" y="991"/>
                  </a:moveTo>
                  <a:cubicBezTo>
                    <a:pt x="80" y="989"/>
                    <a:pt x="79" y="987"/>
                    <a:pt x="79" y="985"/>
                  </a:cubicBezTo>
                  <a:cubicBezTo>
                    <a:pt x="79" y="982"/>
                    <a:pt x="79" y="982"/>
                    <a:pt x="79" y="982"/>
                  </a:cubicBezTo>
                  <a:cubicBezTo>
                    <a:pt x="79" y="978"/>
                    <a:pt x="80" y="975"/>
                    <a:pt x="81" y="971"/>
                  </a:cubicBezTo>
                  <a:cubicBezTo>
                    <a:pt x="83" y="972"/>
                    <a:pt x="83" y="972"/>
                    <a:pt x="83" y="972"/>
                  </a:cubicBezTo>
                  <a:cubicBezTo>
                    <a:pt x="82" y="975"/>
                    <a:pt x="81" y="978"/>
                    <a:pt x="81" y="982"/>
                  </a:cubicBezTo>
                  <a:cubicBezTo>
                    <a:pt x="81" y="985"/>
                    <a:pt x="81" y="985"/>
                    <a:pt x="81" y="985"/>
                  </a:cubicBezTo>
                  <a:cubicBezTo>
                    <a:pt x="81" y="987"/>
                    <a:pt x="82" y="989"/>
                    <a:pt x="82" y="991"/>
                  </a:cubicBezTo>
                  <a:cubicBezTo>
                    <a:pt x="80" y="991"/>
                    <a:pt x="80" y="991"/>
                    <a:pt x="80" y="991"/>
                  </a:cubicBezTo>
                  <a:moveTo>
                    <a:pt x="973" y="964"/>
                  </a:moveTo>
                  <a:cubicBezTo>
                    <a:pt x="971" y="964"/>
                    <a:pt x="971" y="964"/>
                    <a:pt x="971" y="964"/>
                  </a:cubicBezTo>
                  <a:cubicBezTo>
                    <a:pt x="972" y="957"/>
                    <a:pt x="973" y="951"/>
                    <a:pt x="974" y="944"/>
                  </a:cubicBezTo>
                  <a:cubicBezTo>
                    <a:pt x="976" y="944"/>
                    <a:pt x="976" y="944"/>
                    <a:pt x="976" y="944"/>
                  </a:cubicBezTo>
                  <a:cubicBezTo>
                    <a:pt x="975" y="951"/>
                    <a:pt x="974" y="958"/>
                    <a:pt x="973" y="964"/>
                  </a:cubicBezTo>
                  <a:moveTo>
                    <a:pt x="88" y="961"/>
                  </a:moveTo>
                  <a:cubicBezTo>
                    <a:pt x="86" y="960"/>
                    <a:pt x="86" y="960"/>
                    <a:pt x="86" y="960"/>
                  </a:cubicBezTo>
                  <a:cubicBezTo>
                    <a:pt x="94" y="947"/>
                    <a:pt x="94" y="947"/>
                    <a:pt x="94" y="947"/>
                  </a:cubicBezTo>
                  <a:cubicBezTo>
                    <a:pt x="92" y="946"/>
                    <a:pt x="92" y="946"/>
                    <a:pt x="92" y="946"/>
                  </a:cubicBezTo>
                  <a:cubicBezTo>
                    <a:pt x="93" y="944"/>
                    <a:pt x="93" y="944"/>
                    <a:pt x="93" y="944"/>
                  </a:cubicBezTo>
                  <a:cubicBezTo>
                    <a:pt x="97" y="946"/>
                    <a:pt x="97" y="946"/>
                    <a:pt x="97" y="946"/>
                  </a:cubicBezTo>
                  <a:cubicBezTo>
                    <a:pt x="88" y="961"/>
                    <a:pt x="88" y="961"/>
                    <a:pt x="88" y="961"/>
                  </a:cubicBezTo>
                  <a:moveTo>
                    <a:pt x="81" y="941"/>
                  </a:moveTo>
                  <a:cubicBezTo>
                    <a:pt x="80" y="940"/>
                    <a:pt x="80" y="940"/>
                    <a:pt x="80" y="940"/>
                  </a:cubicBezTo>
                  <a:cubicBezTo>
                    <a:pt x="76" y="939"/>
                    <a:pt x="74" y="937"/>
                    <a:pt x="71" y="936"/>
                  </a:cubicBezTo>
                  <a:cubicBezTo>
                    <a:pt x="69" y="934"/>
                    <a:pt x="66" y="932"/>
                    <a:pt x="64" y="930"/>
                  </a:cubicBezTo>
                  <a:cubicBezTo>
                    <a:pt x="66" y="928"/>
                    <a:pt x="66" y="928"/>
                    <a:pt x="66" y="928"/>
                  </a:cubicBezTo>
                  <a:cubicBezTo>
                    <a:pt x="68" y="931"/>
                    <a:pt x="70" y="932"/>
                    <a:pt x="72" y="934"/>
                  </a:cubicBezTo>
                  <a:cubicBezTo>
                    <a:pt x="75" y="936"/>
                    <a:pt x="77" y="937"/>
                    <a:pt x="81" y="939"/>
                  </a:cubicBezTo>
                  <a:cubicBezTo>
                    <a:pt x="82" y="939"/>
                    <a:pt x="82" y="939"/>
                    <a:pt x="82" y="939"/>
                  </a:cubicBezTo>
                  <a:cubicBezTo>
                    <a:pt x="81" y="941"/>
                    <a:pt x="81" y="941"/>
                    <a:pt x="81" y="941"/>
                  </a:cubicBezTo>
                  <a:moveTo>
                    <a:pt x="979" y="933"/>
                  </a:moveTo>
                  <a:cubicBezTo>
                    <a:pt x="977" y="932"/>
                    <a:pt x="977" y="932"/>
                    <a:pt x="977" y="932"/>
                  </a:cubicBezTo>
                  <a:cubicBezTo>
                    <a:pt x="979" y="926"/>
                    <a:pt x="981" y="919"/>
                    <a:pt x="983" y="913"/>
                  </a:cubicBezTo>
                  <a:cubicBezTo>
                    <a:pt x="985" y="914"/>
                    <a:pt x="985" y="914"/>
                    <a:pt x="985" y="914"/>
                  </a:cubicBezTo>
                  <a:cubicBezTo>
                    <a:pt x="983" y="920"/>
                    <a:pt x="981" y="926"/>
                    <a:pt x="979" y="933"/>
                  </a:cubicBezTo>
                  <a:moveTo>
                    <a:pt x="58" y="920"/>
                  </a:moveTo>
                  <a:cubicBezTo>
                    <a:pt x="56" y="915"/>
                    <a:pt x="55" y="910"/>
                    <a:pt x="55" y="905"/>
                  </a:cubicBezTo>
                  <a:cubicBezTo>
                    <a:pt x="55" y="903"/>
                    <a:pt x="55" y="901"/>
                    <a:pt x="55" y="899"/>
                  </a:cubicBezTo>
                  <a:cubicBezTo>
                    <a:pt x="57" y="900"/>
                    <a:pt x="57" y="900"/>
                    <a:pt x="57" y="900"/>
                  </a:cubicBezTo>
                  <a:cubicBezTo>
                    <a:pt x="57" y="901"/>
                    <a:pt x="57" y="903"/>
                    <a:pt x="57" y="905"/>
                  </a:cubicBezTo>
                  <a:cubicBezTo>
                    <a:pt x="57" y="910"/>
                    <a:pt x="58" y="914"/>
                    <a:pt x="60" y="919"/>
                  </a:cubicBezTo>
                  <a:cubicBezTo>
                    <a:pt x="58" y="920"/>
                    <a:pt x="58" y="920"/>
                    <a:pt x="58" y="920"/>
                  </a:cubicBezTo>
                  <a:moveTo>
                    <a:pt x="988" y="902"/>
                  </a:moveTo>
                  <a:cubicBezTo>
                    <a:pt x="986" y="902"/>
                    <a:pt x="986" y="902"/>
                    <a:pt x="986" y="902"/>
                  </a:cubicBezTo>
                  <a:cubicBezTo>
                    <a:pt x="989" y="895"/>
                    <a:pt x="991" y="889"/>
                    <a:pt x="993" y="883"/>
                  </a:cubicBezTo>
                  <a:cubicBezTo>
                    <a:pt x="995" y="883"/>
                    <a:pt x="995" y="883"/>
                    <a:pt x="995" y="883"/>
                  </a:cubicBezTo>
                  <a:cubicBezTo>
                    <a:pt x="993" y="890"/>
                    <a:pt x="990" y="896"/>
                    <a:pt x="988" y="902"/>
                  </a:cubicBezTo>
                  <a:moveTo>
                    <a:pt x="60" y="888"/>
                  </a:moveTo>
                  <a:cubicBezTo>
                    <a:pt x="58" y="888"/>
                    <a:pt x="58" y="888"/>
                    <a:pt x="58" y="888"/>
                  </a:cubicBezTo>
                  <a:cubicBezTo>
                    <a:pt x="61" y="880"/>
                    <a:pt x="64" y="874"/>
                    <a:pt x="67" y="869"/>
                  </a:cubicBezTo>
                  <a:cubicBezTo>
                    <a:pt x="69" y="871"/>
                    <a:pt x="69" y="871"/>
                    <a:pt x="69" y="871"/>
                  </a:cubicBezTo>
                  <a:cubicBezTo>
                    <a:pt x="66" y="875"/>
                    <a:pt x="62" y="881"/>
                    <a:pt x="60" y="888"/>
                  </a:cubicBezTo>
                  <a:moveTo>
                    <a:pt x="999" y="872"/>
                  </a:moveTo>
                  <a:cubicBezTo>
                    <a:pt x="998" y="871"/>
                    <a:pt x="998" y="871"/>
                    <a:pt x="998" y="871"/>
                  </a:cubicBezTo>
                  <a:cubicBezTo>
                    <a:pt x="1000" y="865"/>
                    <a:pt x="1003" y="859"/>
                    <a:pt x="1006" y="853"/>
                  </a:cubicBezTo>
                  <a:cubicBezTo>
                    <a:pt x="1007" y="854"/>
                    <a:pt x="1007" y="854"/>
                    <a:pt x="1007" y="854"/>
                  </a:cubicBezTo>
                  <a:cubicBezTo>
                    <a:pt x="1005" y="860"/>
                    <a:pt x="1002" y="866"/>
                    <a:pt x="999" y="872"/>
                  </a:cubicBezTo>
                  <a:moveTo>
                    <a:pt x="75" y="861"/>
                  </a:moveTo>
                  <a:cubicBezTo>
                    <a:pt x="74" y="859"/>
                    <a:pt x="74" y="859"/>
                    <a:pt x="74" y="859"/>
                  </a:cubicBezTo>
                  <a:cubicBezTo>
                    <a:pt x="79" y="851"/>
                    <a:pt x="79" y="851"/>
                    <a:pt x="79" y="851"/>
                  </a:cubicBezTo>
                  <a:cubicBezTo>
                    <a:pt x="72" y="850"/>
                    <a:pt x="72" y="850"/>
                    <a:pt x="72" y="850"/>
                  </a:cubicBezTo>
                  <a:cubicBezTo>
                    <a:pt x="73" y="848"/>
                    <a:pt x="73" y="848"/>
                    <a:pt x="73" y="848"/>
                  </a:cubicBezTo>
                  <a:cubicBezTo>
                    <a:pt x="82" y="850"/>
                    <a:pt x="82" y="850"/>
                    <a:pt x="82" y="850"/>
                  </a:cubicBezTo>
                  <a:cubicBezTo>
                    <a:pt x="75" y="861"/>
                    <a:pt x="75" y="861"/>
                    <a:pt x="75" y="861"/>
                  </a:cubicBezTo>
                  <a:moveTo>
                    <a:pt x="60" y="847"/>
                  </a:moveTo>
                  <a:cubicBezTo>
                    <a:pt x="56" y="845"/>
                    <a:pt x="56" y="845"/>
                    <a:pt x="56" y="845"/>
                  </a:cubicBezTo>
                  <a:cubicBezTo>
                    <a:pt x="51" y="844"/>
                    <a:pt x="46" y="843"/>
                    <a:pt x="41" y="842"/>
                  </a:cubicBezTo>
                  <a:cubicBezTo>
                    <a:pt x="42" y="840"/>
                    <a:pt x="42" y="840"/>
                    <a:pt x="42" y="840"/>
                  </a:cubicBezTo>
                  <a:cubicBezTo>
                    <a:pt x="47" y="841"/>
                    <a:pt x="51" y="842"/>
                    <a:pt x="56" y="843"/>
                  </a:cubicBezTo>
                  <a:cubicBezTo>
                    <a:pt x="61" y="845"/>
                    <a:pt x="61" y="845"/>
                    <a:pt x="61" y="845"/>
                  </a:cubicBezTo>
                  <a:cubicBezTo>
                    <a:pt x="60" y="847"/>
                    <a:pt x="60" y="847"/>
                    <a:pt x="60" y="847"/>
                  </a:cubicBezTo>
                  <a:moveTo>
                    <a:pt x="1013" y="843"/>
                  </a:moveTo>
                  <a:cubicBezTo>
                    <a:pt x="1011" y="842"/>
                    <a:pt x="1011" y="842"/>
                    <a:pt x="1011" y="842"/>
                  </a:cubicBezTo>
                  <a:cubicBezTo>
                    <a:pt x="1014" y="836"/>
                    <a:pt x="1016" y="831"/>
                    <a:pt x="1020" y="824"/>
                  </a:cubicBezTo>
                  <a:cubicBezTo>
                    <a:pt x="1022" y="825"/>
                    <a:pt x="1022" y="825"/>
                    <a:pt x="1022" y="825"/>
                  </a:cubicBezTo>
                  <a:cubicBezTo>
                    <a:pt x="1018" y="832"/>
                    <a:pt x="1015" y="837"/>
                    <a:pt x="1013" y="843"/>
                  </a:cubicBezTo>
                  <a:moveTo>
                    <a:pt x="30" y="837"/>
                  </a:moveTo>
                  <a:cubicBezTo>
                    <a:pt x="26" y="836"/>
                    <a:pt x="23" y="834"/>
                    <a:pt x="20" y="832"/>
                  </a:cubicBezTo>
                  <a:cubicBezTo>
                    <a:pt x="17" y="831"/>
                    <a:pt x="15" y="829"/>
                    <a:pt x="13" y="826"/>
                  </a:cubicBezTo>
                  <a:cubicBezTo>
                    <a:pt x="14" y="825"/>
                    <a:pt x="14" y="825"/>
                    <a:pt x="14" y="825"/>
                  </a:cubicBezTo>
                  <a:cubicBezTo>
                    <a:pt x="16" y="827"/>
                    <a:pt x="19" y="829"/>
                    <a:pt x="21" y="831"/>
                  </a:cubicBezTo>
                  <a:cubicBezTo>
                    <a:pt x="24" y="832"/>
                    <a:pt x="27" y="834"/>
                    <a:pt x="30" y="836"/>
                  </a:cubicBezTo>
                  <a:cubicBezTo>
                    <a:pt x="30" y="837"/>
                    <a:pt x="30" y="837"/>
                    <a:pt x="30" y="837"/>
                  </a:cubicBezTo>
                  <a:moveTo>
                    <a:pt x="5" y="817"/>
                  </a:moveTo>
                  <a:cubicBezTo>
                    <a:pt x="2" y="811"/>
                    <a:pt x="0" y="804"/>
                    <a:pt x="0" y="797"/>
                  </a:cubicBezTo>
                  <a:cubicBezTo>
                    <a:pt x="2" y="797"/>
                    <a:pt x="2" y="797"/>
                    <a:pt x="2" y="797"/>
                  </a:cubicBezTo>
                  <a:cubicBezTo>
                    <a:pt x="2" y="804"/>
                    <a:pt x="4" y="810"/>
                    <a:pt x="7" y="816"/>
                  </a:cubicBezTo>
                  <a:cubicBezTo>
                    <a:pt x="5" y="817"/>
                    <a:pt x="5" y="817"/>
                    <a:pt x="5" y="817"/>
                  </a:cubicBezTo>
                  <a:moveTo>
                    <a:pt x="1027" y="815"/>
                  </a:moveTo>
                  <a:cubicBezTo>
                    <a:pt x="1025" y="814"/>
                    <a:pt x="1025" y="814"/>
                    <a:pt x="1025" y="814"/>
                  </a:cubicBezTo>
                  <a:cubicBezTo>
                    <a:pt x="1035" y="796"/>
                    <a:pt x="1035" y="796"/>
                    <a:pt x="1035" y="796"/>
                  </a:cubicBezTo>
                  <a:cubicBezTo>
                    <a:pt x="1037" y="797"/>
                    <a:pt x="1037" y="797"/>
                    <a:pt x="1037" y="797"/>
                  </a:cubicBezTo>
                  <a:cubicBezTo>
                    <a:pt x="1027" y="815"/>
                    <a:pt x="1027" y="815"/>
                    <a:pt x="1027" y="815"/>
                  </a:cubicBezTo>
                  <a:moveTo>
                    <a:pt x="1043" y="787"/>
                  </a:moveTo>
                  <a:cubicBezTo>
                    <a:pt x="1041" y="786"/>
                    <a:pt x="1041" y="786"/>
                    <a:pt x="1041" y="786"/>
                  </a:cubicBezTo>
                  <a:cubicBezTo>
                    <a:pt x="1044" y="780"/>
                    <a:pt x="1047" y="774"/>
                    <a:pt x="1051" y="768"/>
                  </a:cubicBezTo>
                  <a:cubicBezTo>
                    <a:pt x="1052" y="769"/>
                    <a:pt x="1052" y="769"/>
                    <a:pt x="1052" y="769"/>
                  </a:cubicBezTo>
                  <a:cubicBezTo>
                    <a:pt x="1049" y="775"/>
                    <a:pt x="1046" y="781"/>
                    <a:pt x="1043" y="787"/>
                  </a:cubicBezTo>
                  <a:moveTo>
                    <a:pt x="4" y="785"/>
                  </a:moveTo>
                  <a:cubicBezTo>
                    <a:pt x="2" y="785"/>
                    <a:pt x="2" y="785"/>
                    <a:pt x="2" y="785"/>
                  </a:cubicBezTo>
                  <a:cubicBezTo>
                    <a:pt x="3" y="779"/>
                    <a:pt x="5" y="773"/>
                    <a:pt x="8" y="766"/>
                  </a:cubicBezTo>
                  <a:cubicBezTo>
                    <a:pt x="10" y="767"/>
                    <a:pt x="10" y="767"/>
                    <a:pt x="10" y="767"/>
                  </a:cubicBezTo>
                  <a:cubicBezTo>
                    <a:pt x="7" y="774"/>
                    <a:pt x="5" y="780"/>
                    <a:pt x="4" y="785"/>
                  </a:cubicBezTo>
                  <a:moveTo>
                    <a:pt x="1058" y="759"/>
                  </a:moveTo>
                  <a:cubicBezTo>
                    <a:pt x="1056" y="758"/>
                    <a:pt x="1056" y="758"/>
                    <a:pt x="1056" y="758"/>
                  </a:cubicBezTo>
                  <a:cubicBezTo>
                    <a:pt x="1060" y="752"/>
                    <a:pt x="1063" y="746"/>
                    <a:pt x="1066" y="740"/>
                  </a:cubicBezTo>
                  <a:cubicBezTo>
                    <a:pt x="1068" y="741"/>
                    <a:pt x="1068" y="741"/>
                    <a:pt x="1068" y="741"/>
                  </a:cubicBezTo>
                  <a:cubicBezTo>
                    <a:pt x="1064" y="747"/>
                    <a:pt x="1061" y="753"/>
                    <a:pt x="1058" y="759"/>
                  </a:cubicBezTo>
                  <a:moveTo>
                    <a:pt x="15" y="756"/>
                  </a:moveTo>
                  <a:cubicBezTo>
                    <a:pt x="13" y="755"/>
                    <a:pt x="13" y="755"/>
                    <a:pt x="13" y="755"/>
                  </a:cubicBezTo>
                  <a:cubicBezTo>
                    <a:pt x="16" y="750"/>
                    <a:pt x="19" y="744"/>
                    <a:pt x="23" y="737"/>
                  </a:cubicBezTo>
                  <a:cubicBezTo>
                    <a:pt x="25" y="738"/>
                    <a:pt x="25" y="738"/>
                    <a:pt x="25" y="738"/>
                  </a:cubicBezTo>
                  <a:cubicBezTo>
                    <a:pt x="21" y="745"/>
                    <a:pt x="18" y="750"/>
                    <a:pt x="15" y="756"/>
                  </a:cubicBezTo>
                  <a:moveTo>
                    <a:pt x="1073" y="730"/>
                  </a:moveTo>
                  <a:cubicBezTo>
                    <a:pt x="1071" y="729"/>
                    <a:pt x="1071" y="729"/>
                    <a:pt x="1071" y="729"/>
                  </a:cubicBezTo>
                  <a:cubicBezTo>
                    <a:pt x="1074" y="723"/>
                    <a:pt x="1077" y="717"/>
                    <a:pt x="1080" y="711"/>
                  </a:cubicBezTo>
                  <a:cubicBezTo>
                    <a:pt x="1082" y="712"/>
                    <a:pt x="1082" y="712"/>
                    <a:pt x="1082" y="712"/>
                  </a:cubicBezTo>
                  <a:cubicBezTo>
                    <a:pt x="1079" y="718"/>
                    <a:pt x="1076" y="724"/>
                    <a:pt x="1073" y="730"/>
                  </a:cubicBezTo>
                  <a:moveTo>
                    <a:pt x="31" y="728"/>
                  </a:moveTo>
                  <a:cubicBezTo>
                    <a:pt x="29" y="727"/>
                    <a:pt x="29" y="727"/>
                    <a:pt x="29" y="727"/>
                  </a:cubicBezTo>
                  <a:cubicBezTo>
                    <a:pt x="32" y="722"/>
                    <a:pt x="35" y="716"/>
                    <a:pt x="40" y="710"/>
                  </a:cubicBezTo>
                  <a:cubicBezTo>
                    <a:pt x="41" y="711"/>
                    <a:pt x="41" y="711"/>
                    <a:pt x="41" y="711"/>
                  </a:cubicBezTo>
                  <a:cubicBezTo>
                    <a:pt x="37" y="718"/>
                    <a:pt x="34" y="723"/>
                    <a:pt x="31" y="728"/>
                  </a:cubicBezTo>
                  <a:moveTo>
                    <a:pt x="1088" y="702"/>
                  </a:moveTo>
                  <a:cubicBezTo>
                    <a:pt x="1086" y="701"/>
                    <a:pt x="1086" y="701"/>
                    <a:pt x="1086" y="701"/>
                  </a:cubicBezTo>
                  <a:cubicBezTo>
                    <a:pt x="1089" y="694"/>
                    <a:pt x="1092" y="688"/>
                    <a:pt x="1094" y="683"/>
                  </a:cubicBezTo>
                  <a:cubicBezTo>
                    <a:pt x="1096" y="683"/>
                    <a:pt x="1096" y="683"/>
                    <a:pt x="1096" y="683"/>
                  </a:cubicBezTo>
                  <a:cubicBezTo>
                    <a:pt x="1093" y="689"/>
                    <a:pt x="1091" y="695"/>
                    <a:pt x="1088" y="702"/>
                  </a:cubicBezTo>
                  <a:moveTo>
                    <a:pt x="48" y="701"/>
                  </a:moveTo>
                  <a:cubicBezTo>
                    <a:pt x="46" y="700"/>
                    <a:pt x="46" y="700"/>
                    <a:pt x="46" y="700"/>
                  </a:cubicBezTo>
                  <a:cubicBezTo>
                    <a:pt x="57" y="683"/>
                    <a:pt x="57" y="683"/>
                    <a:pt x="57" y="683"/>
                  </a:cubicBezTo>
                  <a:cubicBezTo>
                    <a:pt x="58" y="684"/>
                    <a:pt x="58" y="684"/>
                    <a:pt x="58" y="684"/>
                  </a:cubicBezTo>
                  <a:cubicBezTo>
                    <a:pt x="48" y="701"/>
                    <a:pt x="48" y="701"/>
                    <a:pt x="48" y="701"/>
                  </a:cubicBezTo>
                  <a:moveTo>
                    <a:pt x="65" y="674"/>
                  </a:moveTo>
                  <a:cubicBezTo>
                    <a:pt x="63" y="673"/>
                    <a:pt x="63" y="673"/>
                    <a:pt x="63" y="673"/>
                  </a:cubicBezTo>
                  <a:cubicBezTo>
                    <a:pt x="67" y="666"/>
                    <a:pt x="71" y="661"/>
                    <a:pt x="74" y="656"/>
                  </a:cubicBezTo>
                  <a:cubicBezTo>
                    <a:pt x="75" y="657"/>
                    <a:pt x="75" y="657"/>
                    <a:pt x="75" y="657"/>
                  </a:cubicBezTo>
                  <a:cubicBezTo>
                    <a:pt x="72" y="662"/>
                    <a:pt x="69" y="667"/>
                    <a:pt x="65" y="674"/>
                  </a:cubicBezTo>
                  <a:moveTo>
                    <a:pt x="1101" y="672"/>
                  </a:moveTo>
                  <a:cubicBezTo>
                    <a:pt x="1099" y="672"/>
                    <a:pt x="1099" y="672"/>
                    <a:pt x="1099" y="672"/>
                  </a:cubicBezTo>
                  <a:cubicBezTo>
                    <a:pt x="1102" y="665"/>
                    <a:pt x="1104" y="659"/>
                    <a:pt x="1106" y="653"/>
                  </a:cubicBezTo>
                  <a:cubicBezTo>
                    <a:pt x="1108" y="654"/>
                    <a:pt x="1108" y="654"/>
                    <a:pt x="1108" y="654"/>
                  </a:cubicBezTo>
                  <a:cubicBezTo>
                    <a:pt x="1106" y="659"/>
                    <a:pt x="1104" y="666"/>
                    <a:pt x="1101" y="672"/>
                  </a:cubicBezTo>
                  <a:moveTo>
                    <a:pt x="82" y="646"/>
                  </a:moveTo>
                  <a:cubicBezTo>
                    <a:pt x="80" y="645"/>
                    <a:pt x="80" y="645"/>
                    <a:pt x="80" y="645"/>
                  </a:cubicBezTo>
                  <a:cubicBezTo>
                    <a:pt x="81" y="643"/>
                    <a:pt x="81" y="643"/>
                    <a:pt x="81" y="643"/>
                  </a:cubicBezTo>
                  <a:cubicBezTo>
                    <a:pt x="84" y="638"/>
                    <a:pt x="87" y="633"/>
                    <a:pt x="89" y="628"/>
                  </a:cubicBezTo>
                  <a:cubicBezTo>
                    <a:pt x="91" y="629"/>
                    <a:pt x="91" y="629"/>
                    <a:pt x="91" y="629"/>
                  </a:cubicBezTo>
                  <a:cubicBezTo>
                    <a:pt x="89" y="634"/>
                    <a:pt x="86" y="639"/>
                    <a:pt x="83" y="644"/>
                  </a:cubicBezTo>
                  <a:cubicBezTo>
                    <a:pt x="82" y="646"/>
                    <a:pt x="82" y="646"/>
                    <a:pt x="82" y="646"/>
                  </a:cubicBezTo>
                  <a:moveTo>
                    <a:pt x="1112" y="642"/>
                  </a:moveTo>
                  <a:cubicBezTo>
                    <a:pt x="1110" y="642"/>
                    <a:pt x="1110" y="642"/>
                    <a:pt x="1110" y="642"/>
                  </a:cubicBezTo>
                  <a:cubicBezTo>
                    <a:pt x="1112" y="635"/>
                    <a:pt x="1113" y="629"/>
                    <a:pt x="1115" y="622"/>
                  </a:cubicBezTo>
                  <a:cubicBezTo>
                    <a:pt x="1117" y="623"/>
                    <a:pt x="1117" y="623"/>
                    <a:pt x="1117" y="623"/>
                  </a:cubicBezTo>
                  <a:cubicBezTo>
                    <a:pt x="1115" y="629"/>
                    <a:pt x="1114" y="636"/>
                    <a:pt x="1112" y="642"/>
                  </a:cubicBezTo>
                  <a:moveTo>
                    <a:pt x="96" y="618"/>
                  </a:moveTo>
                  <a:cubicBezTo>
                    <a:pt x="94" y="617"/>
                    <a:pt x="94" y="617"/>
                    <a:pt x="94" y="617"/>
                  </a:cubicBezTo>
                  <a:cubicBezTo>
                    <a:pt x="98" y="610"/>
                    <a:pt x="100" y="604"/>
                    <a:pt x="102" y="599"/>
                  </a:cubicBezTo>
                  <a:cubicBezTo>
                    <a:pt x="103" y="599"/>
                    <a:pt x="103" y="599"/>
                    <a:pt x="103" y="599"/>
                  </a:cubicBezTo>
                  <a:cubicBezTo>
                    <a:pt x="102" y="605"/>
                    <a:pt x="99" y="611"/>
                    <a:pt x="96" y="618"/>
                  </a:cubicBezTo>
                  <a:moveTo>
                    <a:pt x="1120" y="611"/>
                  </a:moveTo>
                  <a:cubicBezTo>
                    <a:pt x="1118" y="611"/>
                    <a:pt x="1118" y="611"/>
                    <a:pt x="1118" y="611"/>
                  </a:cubicBezTo>
                  <a:cubicBezTo>
                    <a:pt x="1119" y="604"/>
                    <a:pt x="1121" y="598"/>
                    <a:pt x="1122" y="591"/>
                  </a:cubicBezTo>
                  <a:cubicBezTo>
                    <a:pt x="1124" y="591"/>
                    <a:pt x="1124" y="591"/>
                    <a:pt x="1124" y="591"/>
                  </a:cubicBezTo>
                  <a:cubicBezTo>
                    <a:pt x="1123" y="598"/>
                    <a:pt x="1121" y="605"/>
                    <a:pt x="1120" y="611"/>
                  </a:cubicBezTo>
                  <a:moveTo>
                    <a:pt x="106" y="587"/>
                  </a:moveTo>
                  <a:cubicBezTo>
                    <a:pt x="104" y="587"/>
                    <a:pt x="104" y="587"/>
                    <a:pt x="104" y="587"/>
                  </a:cubicBezTo>
                  <a:cubicBezTo>
                    <a:pt x="105" y="583"/>
                    <a:pt x="105" y="578"/>
                    <a:pt x="105" y="574"/>
                  </a:cubicBezTo>
                  <a:cubicBezTo>
                    <a:pt x="105" y="572"/>
                    <a:pt x="105" y="569"/>
                    <a:pt x="105" y="567"/>
                  </a:cubicBezTo>
                  <a:cubicBezTo>
                    <a:pt x="107" y="567"/>
                    <a:pt x="107" y="567"/>
                    <a:pt x="107" y="567"/>
                  </a:cubicBezTo>
                  <a:cubicBezTo>
                    <a:pt x="107" y="569"/>
                    <a:pt x="107" y="572"/>
                    <a:pt x="107" y="574"/>
                  </a:cubicBezTo>
                  <a:cubicBezTo>
                    <a:pt x="107" y="578"/>
                    <a:pt x="107" y="583"/>
                    <a:pt x="106" y="587"/>
                  </a:cubicBezTo>
                  <a:moveTo>
                    <a:pt x="1126" y="580"/>
                  </a:moveTo>
                  <a:cubicBezTo>
                    <a:pt x="1124" y="579"/>
                    <a:pt x="1124" y="579"/>
                    <a:pt x="1124" y="579"/>
                  </a:cubicBezTo>
                  <a:cubicBezTo>
                    <a:pt x="1125" y="573"/>
                    <a:pt x="1126" y="566"/>
                    <a:pt x="1127" y="560"/>
                  </a:cubicBezTo>
                  <a:cubicBezTo>
                    <a:pt x="1129" y="560"/>
                    <a:pt x="1129" y="560"/>
                    <a:pt x="1129" y="560"/>
                  </a:cubicBezTo>
                  <a:cubicBezTo>
                    <a:pt x="1128" y="566"/>
                    <a:pt x="1127" y="573"/>
                    <a:pt x="1126" y="580"/>
                  </a:cubicBezTo>
                  <a:moveTo>
                    <a:pt x="103" y="556"/>
                  </a:moveTo>
                  <a:cubicBezTo>
                    <a:pt x="103" y="553"/>
                    <a:pt x="102" y="551"/>
                    <a:pt x="101" y="548"/>
                  </a:cubicBezTo>
                  <a:cubicBezTo>
                    <a:pt x="100" y="544"/>
                    <a:pt x="99" y="540"/>
                    <a:pt x="98" y="536"/>
                  </a:cubicBezTo>
                  <a:cubicBezTo>
                    <a:pt x="100" y="536"/>
                    <a:pt x="100" y="536"/>
                    <a:pt x="100" y="536"/>
                  </a:cubicBezTo>
                  <a:cubicBezTo>
                    <a:pt x="101" y="540"/>
                    <a:pt x="102" y="544"/>
                    <a:pt x="103" y="547"/>
                  </a:cubicBezTo>
                  <a:cubicBezTo>
                    <a:pt x="104" y="550"/>
                    <a:pt x="105" y="553"/>
                    <a:pt x="105" y="555"/>
                  </a:cubicBezTo>
                  <a:cubicBezTo>
                    <a:pt x="103" y="556"/>
                    <a:pt x="103" y="556"/>
                    <a:pt x="103" y="556"/>
                  </a:cubicBezTo>
                  <a:moveTo>
                    <a:pt x="1130" y="548"/>
                  </a:moveTo>
                  <a:cubicBezTo>
                    <a:pt x="1128" y="548"/>
                    <a:pt x="1128" y="548"/>
                    <a:pt x="1128" y="548"/>
                  </a:cubicBezTo>
                  <a:cubicBezTo>
                    <a:pt x="1128" y="541"/>
                    <a:pt x="1129" y="534"/>
                    <a:pt x="1129" y="528"/>
                  </a:cubicBezTo>
                  <a:cubicBezTo>
                    <a:pt x="1131" y="528"/>
                    <a:pt x="1131" y="528"/>
                    <a:pt x="1131" y="528"/>
                  </a:cubicBezTo>
                  <a:cubicBezTo>
                    <a:pt x="1131" y="534"/>
                    <a:pt x="1130" y="541"/>
                    <a:pt x="1130" y="548"/>
                  </a:cubicBezTo>
                  <a:moveTo>
                    <a:pt x="95" y="525"/>
                  </a:moveTo>
                  <a:cubicBezTo>
                    <a:pt x="94" y="518"/>
                    <a:pt x="93" y="511"/>
                    <a:pt x="92" y="505"/>
                  </a:cubicBezTo>
                  <a:cubicBezTo>
                    <a:pt x="94" y="505"/>
                    <a:pt x="94" y="505"/>
                    <a:pt x="94" y="505"/>
                  </a:cubicBezTo>
                  <a:cubicBezTo>
                    <a:pt x="95" y="511"/>
                    <a:pt x="96" y="518"/>
                    <a:pt x="97" y="524"/>
                  </a:cubicBezTo>
                  <a:cubicBezTo>
                    <a:pt x="95" y="525"/>
                    <a:pt x="95" y="525"/>
                    <a:pt x="95" y="525"/>
                  </a:cubicBezTo>
                  <a:moveTo>
                    <a:pt x="1132" y="516"/>
                  </a:moveTo>
                  <a:cubicBezTo>
                    <a:pt x="1130" y="516"/>
                    <a:pt x="1130" y="516"/>
                    <a:pt x="1130" y="516"/>
                  </a:cubicBezTo>
                  <a:cubicBezTo>
                    <a:pt x="1130" y="512"/>
                    <a:pt x="1130" y="507"/>
                    <a:pt x="1130" y="503"/>
                  </a:cubicBezTo>
                  <a:cubicBezTo>
                    <a:pt x="1130" y="501"/>
                    <a:pt x="1130" y="498"/>
                    <a:pt x="1130" y="496"/>
                  </a:cubicBezTo>
                  <a:cubicBezTo>
                    <a:pt x="1132" y="496"/>
                    <a:pt x="1132" y="496"/>
                    <a:pt x="1132" y="496"/>
                  </a:cubicBezTo>
                  <a:cubicBezTo>
                    <a:pt x="1132" y="498"/>
                    <a:pt x="1132" y="501"/>
                    <a:pt x="1132" y="503"/>
                  </a:cubicBezTo>
                  <a:cubicBezTo>
                    <a:pt x="1132" y="507"/>
                    <a:pt x="1132" y="512"/>
                    <a:pt x="1132" y="516"/>
                  </a:cubicBezTo>
                  <a:moveTo>
                    <a:pt x="90" y="493"/>
                  </a:moveTo>
                  <a:cubicBezTo>
                    <a:pt x="90" y="486"/>
                    <a:pt x="89" y="479"/>
                    <a:pt x="89" y="473"/>
                  </a:cubicBezTo>
                  <a:cubicBezTo>
                    <a:pt x="91" y="473"/>
                    <a:pt x="91" y="473"/>
                    <a:pt x="91" y="473"/>
                  </a:cubicBezTo>
                  <a:cubicBezTo>
                    <a:pt x="91" y="479"/>
                    <a:pt x="92" y="486"/>
                    <a:pt x="92" y="493"/>
                  </a:cubicBezTo>
                  <a:cubicBezTo>
                    <a:pt x="90" y="493"/>
                    <a:pt x="90" y="493"/>
                    <a:pt x="90" y="493"/>
                  </a:cubicBezTo>
                  <a:moveTo>
                    <a:pt x="1129" y="484"/>
                  </a:moveTo>
                  <a:cubicBezTo>
                    <a:pt x="1129" y="477"/>
                    <a:pt x="1129" y="471"/>
                    <a:pt x="1128" y="464"/>
                  </a:cubicBezTo>
                  <a:cubicBezTo>
                    <a:pt x="1130" y="464"/>
                    <a:pt x="1130" y="464"/>
                    <a:pt x="1130" y="464"/>
                  </a:cubicBezTo>
                  <a:cubicBezTo>
                    <a:pt x="1131" y="470"/>
                    <a:pt x="1131" y="477"/>
                    <a:pt x="1131" y="484"/>
                  </a:cubicBezTo>
                  <a:cubicBezTo>
                    <a:pt x="1129" y="484"/>
                    <a:pt x="1129" y="484"/>
                    <a:pt x="1129" y="484"/>
                  </a:cubicBezTo>
                  <a:moveTo>
                    <a:pt x="91" y="461"/>
                  </a:moveTo>
                  <a:cubicBezTo>
                    <a:pt x="89" y="461"/>
                    <a:pt x="89" y="461"/>
                    <a:pt x="89" y="461"/>
                  </a:cubicBezTo>
                  <a:cubicBezTo>
                    <a:pt x="90" y="454"/>
                    <a:pt x="90" y="447"/>
                    <a:pt x="91" y="441"/>
                  </a:cubicBezTo>
                  <a:cubicBezTo>
                    <a:pt x="93" y="441"/>
                    <a:pt x="93" y="441"/>
                    <a:pt x="93" y="441"/>
                  </a:cubicBezTo>
                  <a:cubicBezTo>
                    <a:pt x="92" y="448"/>
                    <a:pt x="92" y="454"/>
                    <a:pt x="91" y="461"/>
                  </a:cubicBezTo>
                  <a:moveTo>
                    <a:pt x="1127" y="452"/>
                  </a:moveTo>
                  <a:cubicBezTo>
                    <a:pt x="1126" y="445"/>
                    <a:pt x="1126" y="439"/>
                    <a:pt x="1125" y="432"/>
                  </a:cubicBezTo>
                  <a:cubicBezTo>
                    <a:pt x="1127" y="432"/>
                    <a:pt x="1127" y="432"/>
                    <a:pt x="1127" y="432"/>
                  </a:cubicBezTo>
                  <a:cubicBezTo>
                    <a:pt x="1128" y="438"/>
                    <a:pt x="1128" y="445"/>
                    <a:pt x="1129" y="452"/>
                  </a:cubicBezTo>
                  <a:cubicBezTo>
                    <a:pt x="1127" y="452"/>
                    <a:pt x="1127" y="452"/>
                    <a:pt x="1127" y="452"/>
                  </a:cubicBezTo>
                  <a:moveTo>
                    <a:pt x="96" y="430"/>
                  </a:moveTo>
                  <a:cubicBezTo>
                    <a:pt x="94" y="429"/>
                    <a:pt x="94" y="429"/>
                    <a:pt x="94" y="429"/>
                  </a:cubicBezTo>
                  <a:cubicBezTo>
                    <a:pt x="94" y="426"/>
                    <a:pt x="95" y="424"/>
                    <a:pt x="96" y="421"/>
                  </a:cubicBezTo>
                  <a:cubicBezTo>
                    <a:pt x="97" y="418"/>
                    <a:pt x="98" y="414"/>
                    <a:pt x="99" y="410"/>
                  </a:cubicBezTo>
                  <a:cubicBezTo>
                    <a:pt x="101" y="410"/>
                    <a:pt x="101" y="410"/>
                    <a:pt x="101" y="410"/>
                  </a:cubicBezTo>
                  <a:cubicBezTo>
                    <a:pt x="100" y="415"/>
                    <a:pt x="99" y="418"/>
                    <a:pt x="98" y="421"/>
                  </a:cubicBezTo>
                  <a:cubicBezTo>
                    <a:pt x="97" y="424"/>
                    <a:pt x="96" y="427"/>
                    <a:pt x="96" y="430"/>
                  </a:cubicBezTo>
                  <a:moveTo>
                    <a:pt x="1123" y="420"/>
                  </a:moveTo>
                  <a:cubicBezTo>
                    <a:pt x="1122" y="414"/>
                    <a:pt x="1120" y="407"/>
                    <a:pt x="1119" y="401"/>
                  </a:cubicBezTo>
                  <a:cubicBezTo>
                    <a:pt x="1121" y="400"/>
                    <a:pt x="1121" y="400"/>
                    <a:pt x="1121" y="400"/>
                  </a:cubicBezTo>
                  <a:cubicBezTo>
                    <a:pt x="1122" y="407"/>
                    <a:pt x="1124" y="413"/>
                    <a:pt x="1125" y="420"/>
                  </a:cubicBezTo>
                  <a:cubicBezTo>
                    <a:pt x="1123" y="420"/>
                    <a:pt x="1123" y="420"/>
                    <a:pt x="1123" y="420"/>
                  </a:cubicBezTo>
                  <a:moveTo>
                    <a:pt x="104" y="399"/>
                  </a:moveTo>
                  <a:cubicBezTo>
                    <a:pt x="102" y="398"/>
                    <a:pt x="102" y="398"/>
                    <a:pt x="102" y="398"/>
                  </a:cubicBezTo>
                  <a:cubicBezTo>
                    <a:pt x="103" y="394"/>
                    <a:pt x="103" y="394"/>
                    <a:pt x="103" y="394"/>
                  </a:cubicBezTo>
                  <a:cubicBezTo>
                    <a:pt x="104" y="389"/>
                    <a:pt x="105" y="384"/>
                    <a:pt x="107" y="379"/>
                  </a:cubicBezTo>
                  <a:cubicBezTo>
                    <a:pt x="109" y="379"/>
                    <a:pt x="109" y="379"/>
                    <a:pt x="109" y="379"/>
                  </a:cubicBezTo>
                  <a:cubicBezTo>
                    <a:pt x="107" y="385"/>
                    <a:pt x="106" y="390"/>
                    <a:pt x="105" y="394"/>
                  </a:cubicBezTo>
                  <a:cubicBezTo>
                    <a:pt x="104" y="399"/>
                    <a:pt x="104" y="399"/>
                    <a:pt x="104" y="399"/>
                  </a:cubicBezTo>
                  <a:moveTo>
                    <a:pt x="1116" y="389"/>
                  </a:moveTo>
                  <a:cubicBezTo>
                    <a:pt x="1115" y="383"/>
                    <a:pt x="1113" y="376"/>
                    <a:pt x="1111" y="370"/>
                  </a:cubicBezTo>
                  <a:cubicBezTo>
                    <a:pt x="1113" y="369"/>
                    <a:pt x="1113" y="369"/>
                    <a:pt x="1113" y="369"/>
                  </a:cubicBezTo>
                  <a:cubicBezTo>
                    <a:pt x="1115" y="376"/>
                    <a:pt x="1117" y="382"/>
                    <a:pt x="1118" y="389"/>
                  </a:cubicBezTo>
                  <a:cubicBezTo>
                    <a:pt x="1116" y="389"/>
                    <a:pt x="1116" y="389"/>
                    <a:pt x="1116" y="389"/>
                  </a:cubicBezTo>
                  <a:moveTo>
                    <a:pt x="112" y="368"/>
                  </a:moveTo>
                  <a:cubicBezTo>
                    <a:pt x="110" y="367"/>
                    <a:pt x="110" y="367"/>
                    <a:pt x="110" y="367"/>
                  </a:cubicBezTo>
                  <a:cubicBezTo>
                    <a:pt x="111" y="360"/>
                    <a:pt x="113" y="354"/>
                    <a:pt x="115" y="348"/>
                  </a:cubicBezTo>
                  <a:cubicBezTo>
                    <a:pt x="117" y="348"/>
                    <a:pt x="117" y="348"/>
                    <a:pt x="117" y="348"/>
                  </a:cubicBezTo>
                  <a:cubicBezTo>
                    <a:pt x="115" y="355"/>
                    <a:pt x="113" y="361"/>
                    <a:pt x="112" y="368"/>
                  </a:cubicBezTo>
                  <a:moveTo>
                    <a:pt x="1108" y="358"/>
                  </a:moveTo>
                  <a:cubicBezTo>
                    <a:pt x="1106" y="352"/>
                    <a:pt x="1104" y="346"/>
                    <a:pt x="1101" y="339"/>
                  </a:cubicBezTo>
                  <a:cubicBezTo>
                    <a:pt x="1103" y="339"/>
                    <a:pt x="1103" y="339"/>
                    <a:pt x="1103" y="339"/>
                  </a:cubicBezTo>
                  <a:cubicBezTo>
                    <a:pt x="1106" y="345"/>
                    <a:pt x="1108" y="351"/>
                    <a:pt x="1110" y="358"/>
                  </a:cubicBezTo>
                  <a:cubicBezTo>
                    <a:pt x="1108" y="358"/>
                    <a:pt x="1108" y="358"/>
                    <a:pt x="1108" y="358"/>
                  </a:cubicBezTo>
                  <a:moveTo>
                    <a:pt x="121" y="337"/>
                  </a:moveTo>
                  <a:cubicBezTo>
                    <a:pt x="119" y="336"/>
                    <a:pt x="119" y="336"/>
                    <a:pt x="119" y="336"/>
                  </a:cubicBezTo>
                  <a:cubicBezTo>
                    <a:pt x="121" y="330"/>
                    <a:pt x="124" y="324"/>
                    <a:pt x="126" y="318"/>
                  </a:cubicBezTo>
                  <a:cubicBezTo>
                    <a:pt x="128" y="319"/>
                    <a:pt x="128" y="319"/>
                    <a:pt x="128" y="319"/>
                  </a:cubicBezTo>
                  <a:cubicBezTo>
                    <a:pt x="126" y="325"/>
                    <a:pt x="123" y="331"/>
                    <a:pt x="121" y="337"/>
                  </a:cubicBezTo>
                  <a:moveTo>
                    <a:pt x="1097" y="328"/>
                  </a:moveTo>
                  <a:cubicBezTo>
                    <a:pt x="1095" y="322"/>
                    <a:pt x="1092" y="316"/>
                    <a:pt x="1090" y="310"/>
                  </a:cubicBezTo>
                  <a:cubicBezTo>
                    <a:pt x="1092" y="309"/>
                    <a:pt x="1092" y="309"/>
                    <a:pt x="1092" y="309"/>
                  </a:cubicBezTo>
                  <a:cubicBezTo>
                    <a:pt x="1094" y="315"/>
                    <a:pt x="1097" y="321"/>
                    <a:pt x="1099" y="327"/>
                  </a:cubicBezTo>
                  <a:cubicBezTo>
                    <a:pt x="1097" y="328"/>
                    <a:pt x="1097" y="328"/>
                    <a:pt x="1097" y="328"/>
                  </a:cubicBezTo>
                  <a:moveTo>
                    <a:pt x="133" y="308"/>
                  </a:moveTo>
                  <a:cubicBezTo>
                    <a:pt x="131" y="307"/>
                    <a:pt x="131" y="307"/>
                    <a:pt x="131" y="307"/>
                  </a:cubicBezTo>
                  <a:cubicBezTo>
                    <a:pt x="134" y="301"/>
                    <a:pt x="137" y="295"/>
                    <a:pt x="140" y="289"/>
                  </a:cubicBezTo>
                  <a:cubicBezTo>
                    <a:pt x="141" y="289"/>
                    <a:pt x="141" y="289"/>
                    <a:pt x="141" y="289"/>
                  </a:cubicBezTo>
                  <a:cubicBezTo>
                    <a:pt x="138" y="295"/>
                    <a:pt x="136" y="302"/>
                    <a:pt x="133" y="308"/>
                  </a:cubicBezTo>
                  <a:moveTo>
                    <a:pt x="1085" y="299"/>
                  </a:moveTo>
                  <a:cubicBezTo>
                    <a:pt x="1082" y="293"/>
                    <a:pt x="1079" y="287"/>
                    <a:pt x="1076" y="281"/>
                  </a:cubicBezTo>
                  <a:cubicBezTo>
                    <a:pt x="1078" y="280"/>
                    <a:pt x="1078" y="280"/>
                    <a:pt x="1078" y="280"/>
                  </a:cubicBezTo>
                  <a:cubicBezTo>
                    <a:pt x="1081" y="286"/>
                    <a:pt x="1084" y="292"/>
                    <a:pt x="1087" y="298"/>
                  </a:cubicBezTo>
                  <a:cubicBezTo>
                    <a:pt x="1085" y="299"/>
                    <a:pt x="1085" y="299"/>
                    <a:pt x="1085" y="299"/>
                  </a:cubicBezTo>
                  <a:moveTo>
                    <a:pt x="147" y="279"/>
                  </a:moveTo>
                  <a:cubicBezTo>
                    <a:pt x="145" y="278"/>
                    <a:pt x="145" y="278"/>
                    <a:pt x="145" y="278"/>
                  </a:cubicBezTo>
                  <a:cubicBezTo>
                    <a:pt x="148" y="272"/>
                    <a:pt x="152" y="266"/>
                    <a:pt x="155" y="260"/>
                  </a:cubicBezTo>
                  <a:cubicBezTo>
                    <a:pt x="157" y="261"/>
                    <a:pt x="157" y="261"/>
                    <a:pt x="157" y="261"/>
                  </a:cubicBezTo>
                  <a:cubicBezTo>
                    <a:pt x="153" y="267"/>
                    <a:pt x="150" y="273"/>
                    <a:pt x="147" y="279"/>
                  </a:cubicBezTo>
                  <a:moveTo>
                    <a:pt x="1070" y="270"/>
                  </a:moveTo>
                  <a:cubicBezTo>
                    <a:pt x="1067" y="264"/>
                    <a:pt x="1064" y="258"/>
                    <a:pt x="1061" y="253"/>
                  </a:cubicBezTo>
                  <a:cubicBezTo>
                    <a:pt x="1062" y="252"/>
                    <a:pt x="1062" y="252"/>
                    <a:pt x="1062" y="252"/>
                  </a:cubicBezTo>
                  <a:cubicBezTo>
                    <a:pt x="1066" y="257"/>
                    <a:pt x="1069" y="263"/>
                    <a:pt x="1072" y="269"/>
                  </a:cubicBezTo>
                  <a:cubicBezTo>
                    <a:pt x="1070" y="270"/>
                    <a:pt x="1070" y="270"/>
                    <a:pt x="1070" y="270"/>
                  </a:cubicBezTo>
                  <a:moveTo>
                    <a:pt x="163" y="251"/>
                  </a:moveTo>
                  <a:cubicBezTo>
                    <a:pt x="161" y="250"/>
                    <a:pt x="161" y="250"/>
                    <a:pt x="161" y="250"/>
                  </a:cubicBezTo>
                  <a:cubicBezTo>
                    <a:pt x="162" y="248"/>
                    <a:pt x="163" y="247"/>
                    <a:pt x="165" y="245"/>
                  </a:cubicBezTo>
                  <a:cubicBezTo>
                    <a:pt x="167" y="241"/>
                    <a:pt x="169" y="237"/>
                    <a:pt x="172" y="233"/>
                  </a:cubicBezTo>
                  <a:cubicBezTo>
                    <a:pt x="174" y="234"/>
                    <a:pt x="174" y="234"/>
                    <a:pt x="174" y="234"/>
                  </a:cubicBezTo>
                  <a:cubicBezTo>
                    <a:pt x="171" y="238"/>
                    <a:pt x="169" y="242"/>
                    <a:pt x="166" y="246"/>
                  </a:cubicBezTo>
                  <a:cubicBezTo>
                    <a:pt x="165" y="248"/>
                    <a:pt x="164" y="249"/>
                    <a:pt x="163" y="251"/>
                  </a:cubicBezTo>
                  <a:moveTo>
                    <a:pt x="1054" y="243"/>
                  </a:moveTo>
                  <a:cubicBezTo>
                    <a:pt x="1051" y="237"/>
                    <a:pt x="1047" y="231"/>
                    <a:pt x="1043" y="226"/>
                  </a:cubicBezTo>
                  <a:cubicBezTo>
                    <a:pt x="1045" y="225"/>
                    <a:pt x="1045" y="225"/>
                    <a:pt x="1045" y="225"/>
                  </a:cubicBezTo>
                  <a:cubicBezTo>
                    <a:pt x="1049" y="230"/>
                    <a:pt x="1052" y="236"/>
                    <a:pt x="1056" y="241"/>
                  </a:cubicBezTo>
                  <a:cubicBezTo>
                    <a:pt x="1054" y="243"/>
                    <a:pt x="1054" y="243"/>
                    <a:pt x="1054" y="243"/>
                  </a:cubicBezTo>
                  <a:moveTo>
                    <a:pt x="180" y="224"/>
                  </a:moveTo>
                  <a:cubicBezTo>
                    <a:pt x="179" y="223"/>
                    <a:pt x="179" y="223"/>
                    <a:pt x="179" y="223"/>
                  </a:cubicBezTo>
                  <a:cubicBezTo>
                    <a:pt x="183" y="218"/>
                    <a:pt x="187" y="212"/>
                    <a:pt x="191" y="207"/>
                  </a:cubicBezTo>
                  <a:cubicBezTo>
                    <a:pt x="192" y="208"/>
                    <a:pt x="192" y="208"/>
                    <a:pt x="192" y="208"/>
                  </a:cubicBezTo>
                  <a:cubicBezTo>
                    <a:pt x="188" y="214"/>
                    <a:pt x="184" y="219"/>
                    <a:pt x="180" y="224"/>
                  </a:cubicBezTo>
                  <a:moveTo>
                    <a:pt x="1036" y="216"/>
                  </a:moveTo>
                  <a:cubicBezTo>
                    <a:pt x="1033" y="211"/>
                    <a:pt x="1028" y="205"/>
                    <a:pt x="1024" y="200"/>
                  </a:cubicBezTo>
                  <a:cubicBezTo>
                    <a:pt x="1026" y="199"/>
                    <a:pt x="1026" y="199"/>
                    <a:pt x="1026" y="199"/>
                  </a:cubicBezTo>
                  <a:cubicBezTo>
                    <a:pt x="1030" y="204"/>
                    <a:pt x="1034" y="210"/>
                    <a:pt x="1038" y="215"/>
                  </a:cubicBezTo>
                  <a:cubicBezTo>
                    <a:pt x="1036" y="216"/>
                    <a:pt x="1036" y="216"/>
                    <a:pt x="1036" y="216"/>
                  </a:cubicBezTo>
                  <a:moveTo>
                    <a:pt x="199" y="199"/>
                  </a:moveTo>
                  <a:cubicBezTo>
                    <a:pt x="198" y="198"/>
                    <a:pt x="198" y="198"/>
                    <a:pt x="198" y="198"/>
                  </a:cubicBezTo>
                  <a:cubicBezTo>
                    <a:pt x="202" y="192"/>
                    <a:pt x="206" y="187"/>
                    <a:pt x="210" y="182"/>
                  </a:cubicBezTo>
                  <a:cubicBezTo>
                    <a:pt x="212" y="183"/>
                    <a:pt x="212" y="183"/>
                    <a:pt x="212" y="183"/>
                  </a:cubicBezTo>
                  <a:cubicBezTo>
                    <a:pt x="208" y="188"/>
                    <a:pt x="203" y="193"/>
                    <a:pt x="199" y="199"/>
                  </a:cubicBezTo>
                  <a:moveTo>
                    <a:pt x="1017" y="191"/>
                  </a:moveTo>
                  <a:cubicBezTo>
                    <a:pt x="1013" y="186"/>
                    <a:pt x="1008" y="181"/>
                    <a:pt x="1004" y="176"/>
                  </a:cubicBezTo>
                  <a:cubicBezTo>
                    <a:pt x="1005" y="174"/>
                    <a:pt x="1005" y="174"/>
                    <a:pt x="1005" y="174"/>
                  </a:cubicBezTo>
                  <a:cubicBezTo>
                    <a:pt x="1010" y="179"/>
                    <a:pt x="1014" y="184"/>
                    <a:pt x="1018" y="190"/>
                  </a:cubicBezTo>
                  <a:cubicBezTo>
                    <a:pt x="1017" y="191"/>
                    <a:pt x="1017" y="191"/>
                    <a:pt x="1017" y="191"/>
                  </a:cubicBezTo>
                  <a:moveTo>
                    <a:pt x="220" y="174"/>
                  </a:moveTo>
                  <a:cubicBezTo>
                    <a:pt x="218" y="173"/>
                    <a:pt x="218" y="173"/>
                    <a:pt x="218" y="173"/>
                  </a:cubicBezTo>
                  <a:cubicBezTo>
                    <a:pt x="223" y="168"/>
                    <a:pt x="227" y="163"/>
                    <a:pt x="231" y="158"/>
                  </a:cubicBezTo>
                  <a:cubicBezTo>
                    <a:pt x="233" y="159"/>
                    <a:pt x="233" y="159"/>
                    <a:pt x="233" y="159"/>
                  </a:cubicBezTo>
                  <a:cubicBezTo>
                    <a:pt x="229" y="164"/>
                    <a:pt x="224" y="169"/>
                    <a:pt x="220" y="174"/>
                  </a:cubicBezTo>
                  <a:moveTo>
                    <a:pt x="996" y="167"/>
                  </a:moveTo>
                  <a:cubicBezTo>
                    <a:pt x="991" y="162"/>
                    <a:pt x="987" y="157"/>
                    <a:pt x="982" y="153"/>
                  </a:cubicBezTo>
                  <a:cubicBezTo>
                    <a:pt x="983" y="151"/>
                    <a:pt x="983" y="151"/>
                    <a:pt x="983" y="151"/>
                  </a:cubicBezTo>
                  <a:cubicBezTo>
                    <a:pt x="988" y="156"/>
                    <a:pt x="993" y="161"/>
                    <a:pt x="997" y="165"/>
                  </a:cubicBezTo>
                  <a:cubicBezTo>
                    <a:pt x="996" y="167"/>
                    <a:pt x="996" y="167"/>
                    <a:pt x="996" y="167"/>
                  </a:cubicBezTo>
                  <a:moveTo>
                    <a:pt x="241" y="150"/>
                  </a:moveTo>
                  <a:cubicBezTo>
                    <a:pt x="240" y="149"/>
                    <a:pt x="240" y="149"/>
                    <a:pt x="240" y="149"/>
                  </a:cubicBezTo>
                  <a:cubicBezTo>
                    <a:pt x="244" y="144"/>
                    <a:pt x="249" y="139"/>
                    <a:pt x="254" y="135"/>
                  </a:cubicBezTo>
                  <a:cubicBezTo>
                    <a:pt x="255" y="136"/>
                    <a:pt x="255" y="136"/>
                    <a:pt x="255" y="136"/>
                  </a:cubicBezTo>
                  <a:cubicBezTo>
                    <a:pt x="251" y="141"/>
                    <a:pt x="246" y="146"/>
                    <a:pt x="241" y="150"/>
                  </a:cubicBezTo>
                  <a:moveTo>
                    <a:pt x="973" y="144"/>
                  </a:moveTo>
                  <a:cubicBezTo>
                    <a:pt x="969" y="140"/>
                    <a:pt x="964" y="135"/>
                    <a:pt x="959" y="131"/>
                  </a:cubicBezTo>
                  <a:cubicBezTo>
                    <a:pt x="960" y="129"/>
                    <a:pt x="960" y="129"/>
                    <a:pt x="960" y="129"/>
                  </a:cubicBezTo>
                  <a:cubicBezTo>
                    <a:pt x="965" y="134"/>
                    <a:pt x="970" y="138"/>
                    <a:pt x="975" y="143"/>
                  </a:cubicBezTo>
                  <a:cubicBezTo>
                    <a:pt x="973" y="144"/>
                    <a:pt x="973" y="144"/>
                    <a:pt x="973" y="144"/>
                  </a:cubicBezTo>
                  <a:moveTo>
                    <a:pt x="264" y="128"/>
                  </a:moveTo>
                  <a:cubicBezTo>
                    <a:pt x="263" y="127"/>
                    <a:pt x="263" y="127"/>
                    <a:pt x="263" y="127"/>
                  </a:cubicBezTo>
                  <a:cubicBezTo>
                    <a:pt x="268" y="122"/>
                    <a:pt x="273" y="118"/>
                    <a:pt x="278" y="114"/>
                  </a:cubicBezTo>
                  <a:cubicBezTo>
                    <a:pt x="279" y="115"/>
                    <a:pt x="279" y="115"/>
                    <a:pt x="279" y="115"/>
                  </a:cubicBezTo>
                  <a:cubicBezTo>
                    <a:pt x="274" y="119"/>
                    <a:pt x="269" y="124"/>
                    <a:pt x="264" y="128"/>
                  </a:cubicBezTo>
                  <a:moveTo>
                    <a:pt x="949" y="123"/>
                  </a:moveTo>
                  <a:cubicBezTo>
                    <a:pt x="944" y="119"/>
                    <a:pt x="939" y="115"/>
                    <a:pt x="934" y="111"/>
                  </a:cubicBezTo>
                  <a:cubicBezTo>
                    <a:pt x="935" y="109"/>
                    <a:pt x="935" y="109"/>
                    <a:pt x="935" y="109"/>
                  </a:cubicBezTo>
                  <a:cubicBezTo>
                    <a:pt x="940" y="113"/>
                    <a:pt x="946" y="117"/>
                    <a:pt x="951" y="122"/>
                  </a:cubicBezTo>
                  <a:cubicBezTo>
                    <a:pt x="949" y="123"/>
                    <a:pt x="949" y="123"/>
                    <a:pt x="949" y="123"/>
                  </a:cubicBezTo>
                  <a:moveTo>
                    <a:pt x="289" y="108"/>
                  </a:moveTo>
                  <a:cubicBezTo>
                    <a:pt x="287" y="106"/>
                    <a:pt x="287" y="106"/>
                    <a:pt x="287" y="106"/>
                  </a:cubicBezTo>
                  <a:cubicBezTo>
                    <a:pt x="293" y="102"/>
                    <a:pt x="298" y="98"/>
                    <a:pt x="304" y="94"/>
                  </a:cubicBezTo>
                  <a:cubicBezTo>
                    <a:pt x="305" y="96"/>
                    <a:pt x="305" y="96"/>
                    <a:pt x="305" y="96"/>
                  </a:cubicBezTo>
                  <a:cubicBezTo>
                    <a:pt x="305" y="96"/>
                    <a:pt x="305" y="96"/>
                    <a:pt x="305" y="96"/>
                  </a:cubicBezTo>
                  <a:cubicBezTo>
                    <a:pt x="299" y="100"/>
                    <a:pt x="294" y="104"/>
                    <a:pt x="289" y="108"/>
                  </a:cubicBezTo>
                  <a:moveTo>
                    <a:pt x="924" y="103"/>
                  </a:moveTo>
                  <a:cubicBezTo>
                    <a:pt x="919" y="100"/>
                    <a:pt x="914" y="96"/>
                    <a:pt x="908" y="92"/>
                  </a:cubicBezTo>
                  <a:cubicBezTo>
                    <a:pt x="909" y="90"/>
                    <a:pt x="909" y="90"/>
                    <a:pt x="909" y="90"/>
                  </a:cubicBezTo>
                  <a:cubicBezTo>
                    <a:pt x="915" y="94"/>
                    <a:pt x="920" y="98"/>
                    <a:pt x="926" y="102"/>
                  </a:cubicBezTo>
                  <a:cubicBezTo>
                    <a:pt x="924" y="103"/>
                    <a:pt x="924" y="103"/>
                    <a:pt x="924" y="103"/>
                  </a:cubicBezTo>
                  <a:moveTo>
                    <a:pt x="306" y="95"/>
                  </a:moveTo>
                  <a:cubicBezTo>
                    <a:pt x="305" y="93"/>
                    <a:pt x="305" y="93"/>
                    <a:pt x="305" y="93"/>
                  </a:cubicBezTo>
                  <a:cubicBezTo>
                    <a:pt x="311" y="90"/>
                    <a:pt x="316" y="86"/>
                    <a:pt x="322" y="82"/>
                  </a:cubicBezTo>
                  <a:cubicBezTo>
                    <a:pt x="323" y="84"/>
                    <a:pt x="323" y="84"/>
                    <a:pt x="323" y="84"/>
                  </a:cubicBezTo>
                  <a:cubicBezTo>
                    <a:pt x="317" y="87"/>
                    <a:pt x="312" y="91"/>
                    <a:pt x="306" y="95"/>
                  </a:cubicBezTo>
                  <a:moveTo>
                    <a:pt x="898" y="85"/>
                  </a:moveTo>
                  <a:cubicBezTo>
                    <a:pt x="893" y="82"/>
                    <a:pt x="887" y="78"/>
                    <a:pt x="881" y="75"/>
                  </a:cubicBezTo>
                  <a:cubicBezTo>
                    <a:pt x="882" y="73"/>
                    <a:pt x="882" y="73"/>
                    <a:pt x="882" y="73"/>
                  </a:cubicBezTo>
                  <a:cubicBezTo>
                    <a:pt x="888" y="77"/>
                    <a:pt x="894" y="80"/>
                    <a:pt x="899" y="84"/>
                  </a:cubicBezTo>
                  <a:cubicBezTo>
                    <a:pt x="898" y="85"/>
                    <a:pt x="898" y="85"/>
                    <a:pt x="898" y="85"/>
                  </a:cubicBezTo>
                  <a:moveTo>
                    <a:pt x="333" y="78"/>
                  </a:moveTo>
                  <a:cubicBezTo>
                    <a:pt x="332" y="76"/>
                    <a:pt x="332" y="76"/>
                    <a:pt x="332" y="76"/>
                  </a:cubicBezTo>
                  <a:cubicBezTo>
                    <a:pt x="338" y="73"/>
                    <a:pt x="344" y="69"/>
                    <a:pt x="349" y="66"/>
                  </a:cubicBezTo>
                  <a:cubicBezTo>
                    <a:pt x="350" y="68"/>
                    <a:pt x="350" y="68"/>
                    <a:pt x="350" y="68"/>
                  </a:cubicBezTo>
                  <a:cubicBezTo>
                    <a:pt x="345" y="71"/>
                    <a:pt x="339" y="74"/>
                    <a:pt x="333" y="78"/>
                  </a:cubicBezTo>
                  <a:moveTo>
                    <a:pt x="871" y="69"/>
                  </a:moveTo>
                  <a:cubicBezTo>
                    <a:pt x="865" y="66"/>
                    <a:pt x="859" y="63"/>
                    <a:pt x="853" y="60"/>
                  </a:cubicBezTo>
                  <a:cubicBezTo>
                    <a:pt x="854" y="58"/>
                    <a:pt x="854" y="58"/>
                    <a:pt x="854" y="58"/>
                  </a:cubicBezTo>
                  <a:cubicBezTo>
                    <a:pt x="860" y="61"/>
                    <a:pt x="866" y="64"/>
                    <a:pt x="872" y="67"/>
                  </a:cubicBezTo>
                  <a:cubicBezTo>
                    <a:pt x="871" y="69"/>
                    <a:pt x="871" y="69"/>
                    <a:pt x="871" y="69"/>
                  </a:cubicBezTo>
                  <a:moveTo>
                    <a:pt x="361" y="62"/>
                  </a:moveTo>
                  <a:cubicBezTo>
                    <a:pt x="360" y="60"/>
                    <a:pt x="360" y="60"/>
                    <a:pt x="360" y="60"/>
                  </a:cubicBezTo>
                  <a:cubicBezTo>
                    <a:pt x="366" y="57"/>
                    <a:pt x="372" y="54"/>
                    <a:pt x="378" y="52"/>
                  </a:cubicBezTo>
                  <a:cubicBezTo>
                    <a:pt x="379" y="53"/>
                    <a:pt x="379" y="53"/>
                    <a:pt x="379" y="53"/>
                  </a:cubicBezTo>
                  <a:cubicBezTo>
                    <a:pt x="373" y="56"/>
                    <a:pt x="367" y="59"/>
                    <a:pt x="361" y="62"/>
                  </a:cubicBezTo>
                  <a:moveTo>
                    <a:pt x="843" y="54"/>
                  </a:moveTo>
                  <a:cubicBezTo>
                    <a:pt x="837" y="51"/>
                    <a:pt x="831" y="49"/>
                    <a:pt x="825" y="46"/>
                  </a:cubicBezTo>
                  <a:cubicBezTo>
                    <a:pt x="825" y="44"/>
                    <a:pt x="825" y="44"/>
                    <a:pt x="825" y="44"/>
                  </a:cubicBezTo>
                  <a:cubicBezTo>
                    <a:pt x="831" y="47"/>
                    <a:pt x="838" y="50"/>
                    <a:pt x="843" y="52"/>
                  </a:cubicBezTo>
                  <a:cubicBezTo>
                    <a:pt x="843" y="54"/>
                    <a:pt x="843" y="54"/>
                    <a:pt x="843" y="54"/>
                  </a:cubicBezTo>
                  <a:moveTo>
                    <a:pt x="390" y="48"/>
                  </a:moveTo>
                  <a:cubicBezTo>
                    <a:pt x="389" y="47"/>
                    <a:pt x="389" y="47"/>
                    <a:pt x="389" y="47"/>
                  </a:cubicBezTo>
                  <a:cubicBezTo>
                    <a:pt x="395" y="44"/>
                    <a:pt x="401" y="41"/>
                    <a:pt x="407" y="39"/>
                  </a:cubicBezTo>
                  <a:cubicBezTo>
                    <a:pt x="408" y="41"/>
                    <a:pt x="408" y="41"/>
                    <a:pt x="408" y="41"/>
                  </a:cubicBezTo>
                  <a:cubicBezTo>
                    <a:pt x="402" y="43"/>
                    <a:pt x="396" y="46"/>
                    <a:pt x="390" y="48"/>
                  </a:cubicBezTo>
                  <a:moveTo>
                    <a:pt x="814" y="41"/>
                  </a:moveTo>
                  <a:cubicBezTo>
                    <a:pt x="807" y="39"/>
                    <a:pt x="801" y="36"/>
                    <a:pt x="795" y="34"/>
                  </a:cubicBezTo>
                  <a:cubicBezTo>
                    <a:pt x="796" y="32"/>
                    <a:pt x="796" y="32"/>
                    <a:pt x="796" y="32"/>
                  </a:cubicBezTo>
                  <a:cubicBezTo>
                    <a:pt x="802" y="34"/>
                    <a:pt x="808" y="37"/>
                    <a:pt x="814" y="39"/>
                  </a:cubicBezTo>
                  <a:cubicBezTo>
                    <a:pt x="814" y="41"/>
                    <a:pt x="814" y="41"/>
                    <a:pt x="814" y="41"/>
                  </a:cubicBezTo>
                  <a:moveTo>
                    <a:pt x="419" y="36"/>
                  </a:moveTo>
                  <a:cubicBezTo>
                    <a:pt x="419" y="35"/>
                    <a:pt x="419" y="35"/>
                    <a:pt x="419" y="35"/>
                  </a:cubicBezTo>
                  <a:cubicBezTo>
                    <a:pt x="425" y="32"/>
                    <a:pt x="431" y="30"/>
                    <a:pt x="438" y="28"/>
                  </a:cubicBezTo>
                  <a:cubicBezTo>
                    <a:pt x="438" y="30"/>
                    <a:pt x="438" y="30"/>
                    <a:pt x="438" y="30"/>
                  </a:cubicBezTo>
                  <a:cubicBezTo>
                    <a:pt x="432" y="32"/>
                    <a:pt x="426" y="34"/>
                    <a:pt x="419" y="36"/>
                  </a:cubicBezTo>
                  <a:moveTo>
                    <a:pt x="784" y="30"/>
                  </a:moveTo>
                  <a:cubicBezTo>
                    <a:pt x="777" y="28"/>
                    <a:pt x="771" y="26"/>
                    <a:pt x="765" y="24"/>
                  </a:cubicBezTo>
                  <a:cubicBezTo>
                    <a:pt x="765" y="22"/>
                    <a:pt x="765" y="22"/>
                    <a:pt x="765" y="22"/>
                  </a:cubicBezTo>
                  <a:cubicBezTo>
                    <a:pt x="772" y="24"/>
                    <a:pt x="778" y="26"/>
                    <a:pt x="784" y="28"/>
                  </a:cubicBezTo>
                  <a:cubicBezTo>
                    <a:pt x="784" y="30"/>
                    <a:pt x="784" y="30"/>
                    <a:pt x="784" y="30"/>
                  </a:cubicBezTo>
                  <a:moveTo>
                    <a:pt x="450" y="26"/>
                  </a:moveTo>
                  <a:cubicBezTo>
                    <a:pt x="449" y="24"/>
                    <a:pt x="449" y="24"/>
                    <a:pt x="449" y="24"/>
                  </a:cubicBezTo>
                  <a:cubicBezTo>
                    <a:pt x="455" y="22"/>
                    <a:pt x="462" y="20"/>
                    <a:pt x="468" y="19"/>
                  </a:cubicBezTo>
                  <a:cubicBezTo>
                    <a:pt x="469" y="21"/>
                    <a:pt x="469" y="21"/>
                    <a:pt x="469" y="21"/>
                  </a:cubicBezTo>
                  <a:cubicBezTo>
                    <a:pt x="462" y="22"/>
                    <a:pt x="456" y="24"/>
                    <a:pt x="450" y="26"/>
                  </a:cubicBezTo>
                  <a:moveTo>
                    <a:pt x="753" y="21"/>
                  </a:moveTo>
                  <a:cubicBezTo>
                    <a:pt x="747" y="19"/>
                    <a:pt x="740" y="17"/>
                    <a:pt x="734" y="16"/>
                  </a:cubicBezTo>
                  <a:cubicBezTo>
                    <a:pt x="734" y="14"/>
                    <a:pt x="734" y="14"/>
                    <a:pt x="734" y="14"/>
                  </a:cubicBezTo>
                  <a:cubicBezTo>
                    <a:pt x="741" y="15"/>
                    <a:pt x="747" y="17"/>
                    <a:pt x="754" y="19"/>
                  </a:cubicBezTo>
                  <a:cubicBezTo>
                    <a:pt x="753" y="21"/>
                    <a:pt x="753" y="21"/>
                    <a:pt x="753" y="21"/>
                  </a:cubicBezTo>
                  <a:moveTo>
                    <a:pt x="480" y="18"/>
                  </a:moveTo>
                  <a:cubicBezTo>
                    <a:pt x="480" y="16"/>
                    <a:pt x="480" y="16"/>
                    <a:pt x="480" y="16"/>
                  </a:cubicBezTo>
                  <a:cubicBezTo>
                    <a:pt x="486" y="14"/>
                    <a:pt x="493" y="13"/>
                    <a:pt x="500" y="11"/>
                  </a:cubicBezTo>
                  <a:cubicBezTo>
                    <a:pt x="500" y="13"/>
                    <a:pt x="500" y="13"/>
                    <a:pt x="500" y="13"/>
                  </a:cubicBezTo>
                  <a:cubicBezTo>
                    <a:pt x="493" y="15"/>
                    <a:pt x="487" y="16"/>
                    <a:pt x="480" y="18"/>
                  </a:cubicBezTo>
                  <a:moveTo>
                    <a:pt x="722" y="13"/>
                  </a:moveTo>
                  <a:cubicBezTo>
                    <a:pt x="716" y="12"/>
                    <a:pt x="709" y="11"/>
                    <a:pt x="702" y="10"/>
                  </a:cubicBezTo>
                  <a:cubicBezTo>
                    <a:pt x="703" y="8"/>
                    <a:pt x="703" y="8"/>
                    <a:pt x="703" y="8"/>
                  </a:cubicBezTo>
                  <a:cubicBezTo>
                    <a:pt x="709" y="9"/>
                    <a:pt x="716" y="10"/>
                    <a:pt x="722" y="11"/>
                  </a:cubicBezTo>
                  <a:cubicBezTo>
                    <a:pt x="722" y="13"/>
                    <a:pt x="722" y="13"/>
                    <a:pt x="722" y="13"/>
                  </a:cubicBezTo>
                  <a:moveTo>
                    <a:pt x="512" y="11"/>
                  </a:moveTo>
                  <a:cubicBezTo>
                    <a:pt x="511" y="9"/>
                    <a:pt x="511" y="9"/>
                    <a:pt x="511" y="9"/>
                  </a:cubicBezTo>
                  <a:cubicBezTo>
                    <a:pt x="518" y="8"/>
                    <a:pt x="525" y="7"/>
                    <a:pt x="531" y="6"/>
                  </a:cubicBezTo>
                  <a:cubicBezTo>
                    <a:pt x="531" y="8"/>
                    <a:pt x="531" y="8"/>
                    <a:pt x="531" y="8"/>
                  </a:cubicBezTo>
                  <a:cubicBezTo>
                    <a:pt x="525" y="9"/>
                    <a:pt x="518" y="10"/>
                    <a:pt x="512" y="11"/>
                  </a:cubicBezTo>
                  <a:moveTo>
                    <a:pt x="691" y="8"/>
                  </a:moveTo>
                  <a:cubicBezTo>
                    <a:pt x="684" y="7"/>
                    <a:pt x="677" y="6"/>
                    <a:pt x="671" y="5"/>
                  </a:cubicBezTo>
                  <a:cubicBezTo>
                    <a:pt x="671" y="3"/>
                    <a:pt x="671" y="3"/>
                    <a:pt x="671" y="3"/>
                  </a:cubicBezTo>
                  <a:cubicBezTo>
                    <a:pt x="678" y="4"/>
                    <a:pt x="684" y="5"/>
                    <a:pt x="691" y="6"/>
                  </a:cubicBezTo>
                  <a:cubicBezTo>
                    <a:pt x="691" y="8"/>
                    <a:pt x="691" y="8"/>
                    <a:pt x="691" y="8"/>
                  </a:cubicBezTo>
                  <a:moveTo>
                    <a:pt x="543" y="6"/>
                  </a:moveTo>
                  <a:cubicBezTo>
                    <a:pt x="543" y="4"/>
                    <a:pt x="543" y="4"/>
                    <a:pt x="543" y="4"/>
                  </a:cubicBezTo>
                  <a:cubicBezTo>
                    <a:pt x="550" y="4"/>
                    <a:pt x="556" y="3"/>
                    <a:pt x="563" y="2"/>
                  </a:cubicBezTo>
                  <a:cubicBezTo>
                    <a:pt x="563" y="4"/>
                    <a:pt x="563" y="4"/>
                    <a:pt x="563" y="4"/>
                  </a:cubicBezTo>
                  <a:cubicBezTo>
                    <a:pt x="557" y="5"/>
                    <a:pt x="550" y="6"/>
                    <a:pt x="543" y="6"/>
                  </a:cubicBezTo>
                  <a:moveTo>
                    <a:pt x="659" y="4"/>
                  </a:moveTo>
                  <a:cubicBezTo>
                    <a:pt x="652" y="3"/>
                    <a:pt x="646" y="3"/>
                    <a:pt x="639" y="3"/>
                  </a:cubicBezTo>
                  <a:cubicBezTo>
                    <a:pt x="639" y="1"/>
                    <a:pt x="639" y="1"/>
                    <a:pt x="639" y="1"/>
                  </a:cubicBezTo>
                  <a:cubicBezTo>
                    <a:pt x="646" y="1"/>
                    <a:pt x="652" y="1"/>
                    <a:pt x="659" y="2"/>
                  </a:cubicBezTo>
                  <a:cubicBezTo>
                    <a:pt x="659" y="4"/>
                    <a:pt x="659" y="4"/>
                    <a:pt x="659" y="4"/>
                  </a:cubicBezTo>
                  <a:moveTo>
                    <a:pt x="575" y="3"/>
                  </a:moveTo>
                  <a:cubicBezTo>
                    <a:pt x="575" y="1"/>
                    <a:pt x="575" y="1"/>
                    <a:pt x="575" y="1"/>
                  </a:cubicBezTo>
                  <a:cubicBezTo>
                    <a:pt x="582" y="1"/>
                    <a:pt x="588" y="1"/>
                    <a:pt x="595" y="0"/>
                  </a:cubicBezTo>
                  <a:cubicBezTo>
                    <a:pt x="595" y="2"/>
                    <a:pt x="595" y="2"/>
                    <a:pt x="595" y="2"/>
                  </a:cubicBezTo>
                  <a:cubicBezTo>
                    <a:pt x="588" y="3"/>
                    <a:pt x="582" y="3"/>
                    <a:pt x="575" y="3"/>
                  </a:cubicBezTo>
                  <a:moveTo>
                    <a:pt x="627" y="2"/>
                  </a:moveTo>
                  <a:cubicBezTo>
                    <a:pt x="620" y="2"/>
                    <a:pt x="614" y="2"/>
                    <a:pt x="607" y="2"/>
                  </a:cubicBezTo>
                  <a:cubicBezTo>
                    <a:pt x="607" y="0"/>
                    <a:pt x="607" y="0"/>
                    <a:pt x="607" y="0"/>
                  </a:cubicBezTo>
                  <a:cubicBezTo>
                    <a:pt x="614" y="0"/>
                    <a:pt x="620" y="0"/>
                    <a:pt x="627" y="0"/>
                  </a:cubicBezTo>
                  <a:cubicBezTo>
                    <a:pt x="627" y="2"/>
                    <a:pt x="627" y="2"/>
                    <a:pt x="627" y="2"/>
                  </a:cubicBezTo>
                </a:path>
              </a:pathLst>
            </a:custGeom>
            <a:noFill/>
            <a:ln w="9525">
              <a:solidFill>
                <a:schemeClr val="tx2">
                  <a:lumMod val="20000"/>
                  <a:lumOff val="80000"/>
                </a:schemeClr>
              </a:solidFill>
              <a:round/>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44" name="íṣļiḍe">
              <a:extLst>
                <a:ext uri="{FF2B5EF4-FFF2-40B4-BE49-F238E27FC236}">
                  <a16:creationId xmlns:a16="http://schemas.microsoft.com/office/drawing/2014/main" id="{50F690C7-C439-8546-AB77-E9C77AFD7816}"/>
                </a:ext>
              </a:extLst>
            </p:cNvPr>
            <p:cNvSpPr/>
            <p:nvPr/>
          </p:nvSpPr>
          <p:spPr bwMode="auto">
            <a:xfrm>
              <a:off x="6630987" y="1711325"/>
              <a:ext cx="1807528" cy="683035"/>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46" name="îśļïdê">
              <a:extLst>
                <a:ext uri="{FF2B5EF4-FFF2-40B4-BE49-F238E27FC236}">
                  <a16:creationId xmlns:a16="http://schemas.microsoft.com/office/drawing/2014/main" id="{052DB171-AFE2-7246-AC34-E0B4EB1A7BA3}"/>
                </a:ext>
              </a:extLst>
            </p:cNvPr>
            <p:cNvSpPr/>
            <p:nvPr/>
          </p:nvSpPr>
          <p:spPr bwMode="auto">
            <a:xfrm flipH="1">
              <a:off x="3774467" y="1711325"/>
              <a:ext cx="1502560" cy="903432"/>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sp>
          <p:nvSpPr>
            <p:cNvPr id="47" name="íṥļíḍê">
              <a:extLst>
                <a:ext uri="{FF2B5EF4-FFF2-40B4-BE49-F238E27FC236}">
                  <a16:creationId xmlns:a16="http://schemas.microsoft.com/office/drawing/2014/main" id="{08EC8A1E-81C9-5840-A30F-21EB8E6C8FB8}"/>
                </a:ext>
              </a:extLst>
            </p:cNvPr>
            <p:cNvSpPr/>
            <p:nvPr/>
          </p:nvSpPr>
          <p:spPr bwMode="auto">
            <a:xfrm flipH="1" flipV="1">
              <a:off x="3774465" y="3697255"/>
              <a:ext cx="1502560" cy="470871"/>
            </a:xfrm>
            <a:custGeom>
              <a:avLst/>
              <a:gdLst>
                <a:gd name="T0" fmla="*/ 0 w 836"/>
                <a:gd name="T1" fmla="*/ 225 h 225"/>
                <a:gd name="T2" fmla="*/ 228 w 836"/>
                <a:gd name="T3" fmla="*/ 0 h 225"/>
                <a:gd name="T4" fmla="*/ 836 w 836"/>
                <a:gd name="T5" fmla="*/ 0 h 225"/>
              </a:gdLst>
              <a:ahLst/>
              <a:cxnLst>
                <a:cxn ang="0">
                  <a:pos x="T0" y="T1"/>
                </a:cxn>
                <a:cxn ang="0">
                  <a:pos x="T2" y="T3"/>
                </a:cxn>
                <a:cxn ang="0">
                  <a:pos x="T4" y="T5"/>
                </a:cxn>
              </a:cxnLst>
              <a:rect l="0" t="0" r="r" b="b"/>
              <a:pathLst>
                <a:path w="836" h="225">
                  <a:moveTo>
                    <a:pt x="0" y="225"/>
                  </a:moveTo>
                  <a:lnTo>
                    <a:pt x="228" y="0"/>
                  </a:lnTo>
                  <a:lnTo>
                    <a:pt x="836" y="0"/>
                  </a:lnTo>
                </a:path>
              </a:pathLst>
            </a:custGeom>
            <a:noFill/>
            <a:ln w="3175" cap="rnd">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000000"/>
                </a:solidFill>
                <a:effectLst/>
                <a:uLnTx/>
                <a:uFillTx/>
              </a:endParaRPr>
            </a:p>
          </p:txBody>
        </p:sp>
        <p:cxnSp>
          <p:nvCxnSpPr>
            <p:cNvPr id="48" name="直接连接符 16">
              <a:extLst>
                <a:ext uri="{FF2B5EF4-FFF2-40B4-BE49-F238E27FC236}">
                  <a16:creationId xmlns:a16="http://schemas.microsoft.com/office/drawing/2014/main" id="{9D765EAF-F6AA-CC4F-81F5-EA045B5F8E80}"/>
                </a:ext>
              </a:extLst>
            </p:cNvPr>
            <p:cNvCxnSpPr/>
            <p:nvPr/>
          </p:nvCxnSpPr>
          <p:spPr>
            <a:xfrm>
              <a:off x="7461519" y="3012519"/>
              <a:ext cx="1466581" cy="0"/>
            </a:xfrm>
            <a:prstGeom prst="line">
              <a:avLst/>
            </a:prstGeom>
            <a:noFill/>
            <a:ln w="3175" cap="rnd">
              <a:solidFill>
                <a:schemeClr val="bg1">
                  <a:lumMod val="75000"/>
                </a:schemeClr>
              </a:solidFill>
              <a:prstDash val="solid"/>
              <a:round/>
              <a:headEnd type="oval" w="sm" len="sm"/>
              <a:tailEnd type="oval" w="sm" len="sm"/>
            </a:ln>
            <a:extLst>
              <a:ext uri="{909E8E84-426E-40DD-AFC4-6F175D3DCCD1}">
                <a14:hiddenFill xmlns:a14="http://schemas.microsoft.com/office/drawing/2010/main">
                  <a:solidFill>
                    <a:srgbClr val="FFFFFF"/>
                  </a:solidFill>
                </a14:hiddenFill>
              </a:ext>
            </a:extLst>
          </p:spPr>
        </p:cxnSp>
        <p:sp>
          <p:nvSpPr>
            <p:cNvPr id="62" name="iśliḍê">
              <a:extLst>
                <a:ext uri="{FF2B5EF4-FFF2-40B4-BE49-F238E27FC236}">
                  <a16:creationId xmlns:a16="http://schemas.microsoft.com/office/drawing/2014/main" id="{6DD53102-BB9E-FA49-AF3C-E7DA8900F2B5}"/>
                </a:ext>
              </a:extLst>
            </p:cNvPr>
            <p:cNvSpPr txBox="1"/>
            <p:nvPr/>
          </p:nvSpPr>
          <p:spPr bwMode="auto">
            <a:xfrm>
              <a:off x="8540747" y="1506324"/>
              <a:ext cx="294957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zh-CN" altLang="en-US" sz="1300" b="1" i="0" u="none" strike="noStrike" kern="1200" cap="none" spc="0" normalizeH="0" baseline="0" noProof="0" dirty="0">
                  <a:ln>
                    <a:noFill/>
                  </a:ln>
                  <a:solidFill>
                    <a:srgbClr val="000000"/>
                  </a:solidFill>
                  <a:effectLst/>
                  <a:uLnTx/>
                  <a:uFillTx/>
                </a:rPr>
                <a:t>在可视化中对于涉及到的脱敏字段没有做处理</a:t>
              </a:r>
              <a:endParaRPr kumimoji="0" lang="en-US" altLang="zh-CN" sz="1300" b="1" i="0" u="none" strike="noStrike" kern="1200" cap="none" spc="0" normalizeH="0" baseline="0" noProof="0" dirty="0">
                <a:ln>
                  <a:noFill/>
                </a:ln>
                <a:solidFill>
                  <a:srgbClr val="000000"/>
                </a:solidFill>
                <a:effectLst/>
                <a:uLnTx/>
                <a:uFillTx/>
              </a:endParaRPr>
            </a:p>
          </p:txBody>
        </p:sp>
        <p:sp>
          <p:nvSpPr>
            <p:cNvPr id="60" name="ï$1ïďê">
              <a:extLst>
                <a:ext uri="{FF2B5EF4-FFF2-40B4-BE49-F238E27FC236}">
                  <a16:creationId xmlns:a16="http://schemas.microsoft.com/office/drawing/2014/main" id="{280F6CC0-2ADD-ED4A-A9A6-D70551BA1D01}"/>
                </a:ext>
              </a:extLst>
            </p:cNvPr>
            <p:cNvSpPr txBox="1"/>
            <p:nvPr/>
          </p:nvSpPr>
          <p:spPr bwMode="auto">
            <a:xfrm>
              <a:off x="9017784" y="2674512"/>
              <a:ext cx="2472540" cy="67601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1300" b="1" i="0" u="none" strike="noStrike" kern="1200" cap="none" spc="0" normalizeH="0" baseline="0" noProof="0">
                  <a:ln>
                    <a:noFill/>
                  </a:ln>
                  <a:solidFill>
                    <a:srgbClr val="000000"/>
                  </a:solidFill>
                  <a:effectLst/>
                  <a:uLnTx/>
                  <a:uFillTx/>
                </a:rPr>
                <a:t>FiData</a:t>
              </a:r>
              <a:r>
                <a:rPr kumimoji="0" lang="zh-CN" altLang="en-US" sz="1300" b="1" i="0" u="none" strike="noStrike" kern="1200" cap="none" spc="0" normalizeH="0" baseline="0" noProof="0">
                  <a:ln>
                    <a:noFill/>
                  </a:ln>
                  <a:solidFill>
                    <a:srgbClr val="000000"/>
                  </a:solidFill>
                  <a:effectLst/>
                  <a:uLnTx/>
                  <a:uFillTx/>
                </a:rPr>
                <a:t>数据</a:t>
              </a:r>
              <a:r>
                <a:rPr kumimoji="0" lang="zh-CN" altLang="en-US" sz="1300" b="1" i="0" u="none" strike="noStrike" kern="1200" cap="none" spc="0" normalizeH="0" baseline="0" noProof="0" dirty="0">
                  <a:ln>
                    <a:noFill/>
                  </a:ln>
                  <a:solidFill>
                    <a:srgbClr val="000000"/>
                  </a:solidFill>
                  <a:effectLst/>
                  <a:uLnTx/>
                  <a:uFillTx/>
                </a:rPr>
                <a:t>服务中的普通模式和高级模式对于数据脱敏没有做处理</a:t>
              </a:r>
              <a:endParaRPr kumimoji="0" lang="en-US" altLang="zh-CN" sz="1300" b="1" i="0" u="none" strike="noStrike" kern="1200" cap="none" spc="0" normalizeH="0" baseline="0" noProof="0" dirty="0">
                <a:ln>
                  <a:noFill/>
                </a:ln>
                <a:solidFill>
                  <a:srgbClr val="000000"/>
                </a:solidFill>
                <a:effectLst/>
                <a:uLnTx/>
                <a:uFillTx/>
              </a:endParaRPr>
            </a:p>
          </p:txBody>
        </p:sp>
        <p:sp>
          <p:nvSpPr>
            <p:cNvPr id="56" name="ïṧľîḍe">
              <a:extLst>
                <a:ext uri="{FF2B5EF4-FFF2-40B4-BE49-F238E27FC236}">
                  <a16:creationId xmlns:a16="http://schemas.microsoft.com/office/drawing/2014/main" id="{AD7A0BCD-1FB5-534F-AC21-984C47A301DE}"/>
                </a:ext>
              </a:extLst>
            </p:cNvPr>
            <p:cNvSpPr txBox="1"/>
            <p:nvPr/>
          </p:nvSpPr>
          <p:spPr bwMode="auto">
            <a:xfrm>
              <a:off x="736752" y="1277437"/>
              <a:ext cx="354527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zh-CN" altLang="en-US" sz="1300" b="1" i="0" u="none" strike="noStrike" kern="1200" cap="none" spc="0" normalizeH="0" baseline="0" noProof="0" dirty="0">
                  <a:ln>
                    <a:noFill/>
                  </a:ln>
                  <a:solidFill>
                    <a:srgbClr val="000000"/>
                  </a:solidFill>
                  <a:effectLst/>
                  <a:uLnTx/>
                  <a:uFillTx/>
                </a:rPr>
                <a:t>当前</a:t>
              </a:r>
              <a:r>
                <a:rPr kumimoji="0" lang="en-US" altLang="zh-CN" sz="1300" b="1" i="0" u="none" strike="noStrike" kern="1200" cap="none" spc="0" normalizeH="0" baseline="0" noProof="0" dirty="0" err="1">
                  <a:ln>
                    <a:noFill/>
                  </a:ln>
                  <a:solidFill>
                    <a:srgbClr val="000000"/>
                  </a:solidFill>
                  <a:effectLst/>
                  <a:uLnTx/>
                  <a:uFillTx/>
                </a:rPr>
                <a:t>FiData</a:t>
              </a:r>
              <a:r>
                <a:rPr kumimoji="0" lang="zh-CN" altLang="en-US" sz="1300" b="1" i="0" u="none" strike="noStrike" kern="1200" cap="none" spc="0" normalizeH="0" baseline="0" noProof="0" dirty="0">
                  <a:ln>
                    <a:noFill/>
                  </a:ln>
                  <a:solidFill>
                    <a:srgbClr val="000000"/>
                  </a:solidFill>
                  <a:effectLst/>
                  <a:uLnTx/>
                  <a:uFillTx/>
                </a:rPr>
                <a:t>系统对于数仓的数据没有做数据脱敏配置</a:t>
              </a:r>
              <a:endParaRPr kumimoji="0" lang="en-US" altLang="zh-CN" sz="1300" b="1" i="0" u="none" strike="noStrike" kern="1200" cap="none" spc="0" normalizeH="0" baseline="0" noProof="0" dirty="0">
                <a:ln>
                  <a:noFill/>
                </a:ln>
                <a:solidFill>
                  <a:srgbClr val="000000"/>
                </a:solidFill>
                <a:effectLst/>
                <a:uLnTx/>
                <a:uFillTx/>
              </a:endParaRPr>
            </a:p>
          </p:txBody>
        </p:sp>
        <p:grpSp>
          <p:nvGrpSpPr>
            <p:cNvPr id="53" name="isļïḑê">
              <a:extLst>
                <a:ext uri="{FF2B5EF4-FFF2-40B4-BE49-F238E27FC236}">
                  <a16:creationId xmlns:a16="http://schemas.microsoft.com/office/drawing/2014/main" id="{C90117B3-687D-EF4E-9E63-016237523496}"/>
                </a:ext>
              </a:extLst>
            </p:cNvPr>
            <p:cNvGrpSpPr/>
            <p:nvPr/>
          </p:nvGrpSpPr>
          <p:grpSpPr>
            <a:xfrm>
              <a:off x="701675" y="3728538"/>
              <a:ext cx="2949578" cy="1411138"/>
              <a:chOff x="673100" y="1173257"/>
              <a:chExt cx="3101366" cy="1411138"/>
            </a:xfrm>
          </p:grpSpPr>
          <p:sp>
            <p:nvSpPr>
              <p:cNvPr id="54" name="îṩļîḍè">
                <a:extLst>
                  <a:ext uri="{FF2B5EF4-FFF2-40B4-BE49-F238E27FC236}">
                    <a16:creationId xmlns:a16="http://schemas.microsoft.com/office/drawing/2014/main" id="{456EA607-C01E-4B44-90D1-8EC90D68489C}"/>
                  </a:ext>
                </a:extLst>
              </p:cNvPr>
              <p:cNvSpPr txBox="1"/>
              <p:nvPr/>
            </p:nvSpPr>
            <p:spPr bwMode="auto">
              <a:xfrm>
                <a:off x="673100" y="1173257"/>
                <a:ext cx="3101366"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1300" b="1" i="0" u="none" strike="noStrike" kern="1200" cap="none" spc="0" normalizeH="0" baseline="0" noProof="0" dirty="0" err="1">
                    <a:ln>
                      <a:noFill/>
                    </a:ln>
                    <a:solidFill>
                      <a:srgbClr val="000000"/>
                    </a:solidFill>
                    <a:effectLst/>
                    <a:uLnTx/>
                    <a:uFillTx/>
                  </a:rPr>
                  <a:t>FiData</a:t>
                </a:r>
                <a:r>
                  <a:rPr kumimoji="0" lang="zh-CN" altLang="en-US" sz="1300" b="1" i="0" u="none" strike="noStrike" kern="1200" cap="none" spc="0" normalizeH="0" baseline="0" noProof="0" dirty="0">
                    <a:ln>
                      <a:noFill/>
                    </a:ln>
                    <a:solidFill>
                      <a:srgbClr val="000000"/>
                    </a:solidFill>
                    <a:effectLst/>
                    <a:uLnTx/>
                    <a:uFillTx/>
                  </a:rPr>
                  <a:t>数据如何脱敏</a:t>
                </a:r>
                <a:endParaRPr kumimoji="0" lang="en-US" altLang="zh-CN" sz="1300" b="1" i="0" u="none" strike="noStrike" kern="1200" cap="none" spc="0" normalizeH="0" baseline="0" noProof="0" dirty="0">
                  <a:ln>
                    <a:noFill/>
                  </a:ln>
                  <a:solidFill>
                    <a:srgbClr val="000000"/>
                  </a:solidFill>
                  <a:effectLst/>
                  <a:uLnTx/>
                  <a:uFillTx/>
                </a:endParaRPr>
              </a:p>
            </p:txBody>
          </p:sp>
          <p:sp>
            <p:nvSpPr>
              <p:cNvPr id="55" name="í$ḷiďè">
                <a:extLst>
                  <a:ext uri="{FF2B5EF4-FFF2-40B4-BE49-F238E27FC236}">
                    <a16:creationId xmlns:a16="http://schemas.microsoft.com/office/drawing/2014/main" id="{A768E7CF-2932-484D-B4B2-8BC3F12006DE}"/>
                  </a:ext>
                </a:extLst>
              </p:cNvPr>
              <p:cNvSpPr/>
              <p:nvPr/>
            </p:nvSpPr>
            <p:spPr bwMode="auto">
              <a:xfrm>
                <a:off x="673100" y="1615063"/>
                <a:ext cx="3101366" cy="9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srgbClr val="000000"/>
                    </a:solidFill>
                    <a:effectLst/>
                    <a:uLnTx/>
                    <a:uFillTx/>
                  </a:rPr>
                  <a:t>数据截断、替换</a:t>
                </a:r>
                <a:endParaRPr kumimoji="0" lang="en-US" altLang="zh-CN" sz="1100" b="0" i="0" u="none" strike="noStrike" kern="1200" cap="none" spc="0" normalizeH="0" baseline="0" noProof="0" dirty="0">
                  <a:ln>
                    <a:noFill/>
                  </a:ln>
                  <a:solidFill>
                    <a:srgbClr val="000000"/>
                  </a:solidFill>
                  <a:effectLst/>
                  <a:uLnTx/>
                  <a:uFillTx/>
                </a:endParaRPr>
              </a:p>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100" b="0" i="0" u="none" strike="noStrike" kern="1200" cap="none" spc="0" normalizeH="0" baseline="0" noProof="0" dirty="0">
                    <a:ln>
                      <a:noFill/>
                    </a:ln>
                    <a:solidFill>
                      <a:srgbClr val="000000"/>
                    </a:solidFill>
                    <a:effectLst/>
                    <a:uLnTx/>
                    <a:uFillTx/>
                  </a:rPr>
                  <a:t>在表中增加脱敏字段</a:t>
                </a:r>
                <a:endParaRPr kumimoji="0" lang="en-US" altLang="zh-CN" sz="1100" b="0" i="0" u="none" strike="noStrike" kern="1200" cap="none" spc="0" normalizeH="0" baseline="0" noProof="0" dirty="0">
                  <a:ln>
                    <a:noFill/>
                  </a:ln>
                  <a:solidFill>
                    <a:srgbClr val="000000"/>
                  </a:solidFill>
                  <a:effectLst/>
                  <a:uLnTx/>
                  <a:uFillTx/>
                </a:endParaRPr>
              </a:p>
            </p:txBody>
          </p:sp>
        </p:grpSp>
      </p:grpSp>
      <p:sp>
        <p:nvSpPr>
          <p:cNvPr id="64" name="矩形 63">
            <a:extLst>
              <a:ext uri="{FF2B5EF4-FFF2-40B4-BE49-F238E27FC236}">
                <a16:creationId xmlns:a16="http://schemas.microsoft.com/office/drawing/2014/main" id="{FD744CE0-C8B1-9040-B1BB-2CD523421CD1}"/>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1739FCD8-3042-B44F-AC23-2D683DD83EA0}"/>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调查根本原因</a:t>
            </a:r>
            <a:endParaRPr lang="zh-CN" altLang="en-US" sz="2000" dirty="0"/>
          </a:p>
        </p:txBody>
      </p:sp>
    </p:spTree>
    <p:extLst>
      <p:ext uri="{BB962C8B-B14F-4D97-AF65-F5344CB8AC3E}">
        <p14:creationId xmlns:p14="http://schemas.microsoft.com/office/powerpoint/2010/main" val="289608196"/>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250" fill="hold"/>
                                        <p:tgtEl>
                                          <p:spTgt spid="64"/>
                                        </p:tgtEl>
                                        <p:attrNameLst>
                                          <p:attrName>ppt_x</p:attrName>
                                        </p:attrNameLst>
                                      </p:cBhvr>
                                      <p:tavLst>
                                        <p:tav tm="0">
                                          <p:val>
                                            <p:strVal val="0-#ppt_w/2"/>
                                          </p:val>
                                        </p:tav>
                                        <p:tav tm="100000">
                                          <p:val>
                                            <p:strVal val="#ppt_x"/>
                                          </p:val>
                                        </p:tav>
                                      </p:tavLst>
                                    </p:anim>
                                    <p:anim calcmode="lin" valueType="num">
                                      <p:cBhvr additive="base">
                                        <p:cTn id="8" dur="250" fill="hold"/>
                                        <p:tgtEl>
                                          <p:spTgt spid="6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flipH="1" flipV="1">
            <a:off x="10160000" y="5313691"/>
            <a:ext cx="2032000" cy="1544309"/>
            <a:chOff x="-7372" y="0"/>
            <a:chExt cx="1531374" cy="1096795"/>
          </a:xfrm>
        </p:grpSpPr>
        <p:sp>
          <p:nvSpPr>
            <p:cNvPr id="27" name="任意多边形 26"/>
            <p:cNvSpPr/>
            <p:nvPr/>
          </p:nvSpPr>
          <p:spPr>
            <a:xfrm rot="5400000" flipH="1">
              <a:off x="463751" y="-471122"/>
              <a:ext cx="589128" cy="1531374"/>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FF66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8" name="任意多边形 27"/>
            <p:cNvSpPr/>
            <p:nvPr/>
          </p:nvSpPr>
          <p:spPr>
            <a:xfrm flipH="1" flipV="1">
              <a:off x="-7372" y="0"/>
              <a:ext cx="865145" cy="1096795"/>
            </a:xfrm>
            <a:custGeom>
              <a:avLst/>
              <a:gdLst>
                <a:gd name="connsiteX0" fmla="*/ 2321508 w 2321508"/>
                <a:gd name="connsiteY0" fmla="*/ 0 h 3371915"/>
                <a:gd name="connsiteX1" fmla="*/ 2321508 w 2321508"/>
                <a:gd name="connsiteY1" fmla="*/ 3371915 h 3371915"/>
                <a:gd name="connsiteX2" fmla="*/ 104379 w 2321508"/>
                <a:gd name="connsiteY2" fmla="*/ 3371915 h 3371915"/>
                <a:gd name="connsiteX3" fmla="*/ 92160 w 2321508"/>
                <a:gd name="connsiteY3" fmla="*/ 3333458 h 3371915"/>
                <a:gd name="connsiteX4" fmla="*/ 0 w 2321508"/>
                <a:gd name="connsiteY4" fmla="*/ 2636707 h 3371915"/>
                <a:gd name="connsiteX5" fmla="*/ 2124469 w 2321508"/>
                <a:gd name="connsiteY5" fmla="*/ 30072 h 337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21508" h="3371915">
                  <a:moveTo>
                    <a:pt x="2321508" y="0"/>
                  </a:moveTo>
                  <a:lnTo>
                    <a:pt x="2321508" y="3371915"/>
                  </a:lnTo>
                  <a:lnTo>
                    <a:pt x="104379" y="3371915"/>
                  </a:lnTo>
                  <a:lnTo>
                    <a:pt x="92160" y="3333458"/>
                  </a:lnTo>
                  <a:cubicBezTo>
                    <a:pt x="32064" y="3111385"/>
                    <a:pt x="0" y="2877791"/>
                    <a:pt x="0" y="2636707"/>
                  </a:cubicBezTo>
                  <a:cubicBezTo>
                    <a:pt x="0" y="1350931"/>
                    <a:pt x="912038" y="278171"/>
                    <a:pt x="2124469" y="30072"/>
                  </a:cubicBezTo>
                  <a:close/>
                </a:path>
              </a:pathLst>
            </a:custGeom>
            <a:solidFill>
              <a:srgbClr val="3AAFE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任意多边形 22"/>
          <p:cNvSpPr/>
          <p:nvPr/>
        </p:nvSpPr>
        <p:spPr>
          <a:xfrm flipH="1">
            <a:off x="-2" y="2"/>
            <a:ext cx="4320972" cy="5054599"/>
          </a:xfrm>
          <a:custGeom>
            <a:avLst/>
            <a:gdLst>
              <a:gd name="connsiteX0" fmla="*/ 4191002 w 4191002"/>
              <a:gd name="connsiteY0" fmla="*/ 0 h 5143189"/>
              <a:gd name="connsiteX1" fmla="*/ 30109 w 4191002"/>
              <a:gd name="connsiteY1" fmla="*/ 0 h 5143189"/>
              <a:gd name="connsiteX2" fmla="*/ 0 w 4191002"/>
              <a:gd name="connsiteY2" fmla="*/ 480260 h 5143189"/>
              <a:gd name="connsiteX3" fmla="*/ 3724034 w 4191002"/>
              <a:gd name="connsiteY3" fmla="*/ 5005526 h 5143189"/>
              <a:gd name="connsiteX4" fmla="*/ 4191002 w 4191002"/>
              <a:gd name="connsiteY4" fmla="*/ 5143189 h 5143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002" h="5143189">
                <a:moveTo>
                  <a:pt x="4191002" y="0"/>
                </a:moveTo>
                <a:lnTo>
                  <a:pt x="30109" y="0"/>
                </a:lnTo>
                <a:lnTo>
                  <a:pt x="0" y="480260"/>
                </a:lnTo>
                <a:cubicBezTo>
                  <a:pt x="0" y="2514552"/>
                  <a:pt x="1535575" y="4259963"/>
                  <a:pt x="3724034" y="5005526"/>
                </a:cubicBezTo>
                <a:lnTo>
                  <a:pt x="4191002" y="5143189"/>
                </a:lnTo>
                <a:close/>
              </a:path>
            </a:pathLst>
          </a:custGeom>
          <a:solidFill>
            <a:srgbClr val="3AAFE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32" name="任意多边形 31"/>
          <p:cNvSpPr/>
          <p:nvPr/>
        </p:nvSpPr>
        <p:spPr>
          <a:xfrm flipH="1" flipV="1">
            <a:off x="1055383" y="-1"/>
            <a:ext cx="1979540" cy="6832853"/>
          </a:xfrm>
          <a:custGeom>
            <a:avLst/>
            <a:gdLst>
              <a:gd name="connsiteX0" fmla="*/ 519253 w 1484655"/>
              <a:gd name="connsiteY0" fmla="*/ 5124640 h 5124640"/>
              <a:gd name="connsiteX1" fmla="*/ 497791 w 1484655"/>
              <a:gd name="connsiteY1" fmla="*/ 5124640 h 5124640"/>
              <a:gd name="connsiteX2" fmla="*/ 328400 w 1484655"/>
              <a:gd name="connsiteY2" fmla="*/ 4773917 h 5124640"/>
              <a:gd name="connsiteX3" fmla="*/ 0 w 1484655"/>
              <a:gd name="connsiteY3" fmla="*/ 3151528 h 5124640"/>
              <a:gd name="connsiteX4" fmla="*/ 1350599 w 1484655"/>
              <a:gd name="connsiteY4" fmla="*/ 83144 h 5124640"/>
              <a:gd name="connsiteX5" fmla="*/ 1446255 w 1484655"/>
              <a:gd name="connsiteY5" fmla="*/ 0 h 5124640"/>
              <a:gd name="connsiteX6" fmla="*/ 1484655 w 1484655"/>
              <a:gd name="connsiteY6" fmla="*/ 0 h 5124640"/>
              <a:gd name="connsiteX7" fmla="*/ 1377068 w 1484655"/>
              <a:gd name="connsiteY7" fmla="*/ 93514 h 5124640"/>
              <a:gd name="connsiteX8" fmla="*/ 26470 w 1484655"/>
              <a:gd name="connsiteY8" fmla="*/ 3161898 h 5124640"/>
              <a:gd name="connsiteX9" fmla="*/ 354869 w 1484655"/>
              <a:gd name="connsiteY9" fmla="*/ 4784287 h 512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4655" h="5124640">
                <a:moveTo>
                  <a:pt x="519253" y="5124640"/>
                </a:moveTo>
                <a:lnTo>
                  <a:pt x="497791" y="5124640"/>
                </a:lnTo>
                <a:lnTo>
                  <a:pt x="328400" y="4773917"/>
                </a:lnTo>
                <a:cubicBezTo>
                  <a:pt x="116937" y="4275260"/>
                  <a:pt x="0" y="3727013"/>
                  <a:pt x="0" y="3151528"/>
                </a:cubicBezTo>
                <a:cubicBezTo>
                  <a:pt x="0" y="1937612"/>
                  <a:pt x="520297" y="844902"/>
                  <a:pt x="1350599" y="83144"/>
                </a:cubicBezTo>
                <a:lnTo>
                  <a:pt x="1446255" y="0"/>
                </a:lnTo>
                <a:lnTo>
                  <a:pt x="1484655" y="0"/>
                </a:lnTo>
                <a:lnTo>
                  <a:pt x="1377068" y="93514"/>
                </a:lnTo>
                <a:cubicBezTo>
                  <a:pt x="546767" y="855272"/>
                  <a:pt x="26470" y="1947982"/>
                  <a:pt x="26470" y="3161898"/>
                </a:cubicBezTo>
                <a:cubicBezTo>
                  <a:pt x="26470" y="3737383"/>
                  <a:pt x="143406" y="4285630"/>
                  <a:pt x="354869" y="478428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tx1"/>
              </a:solidFill>
            </a:endParaRPr>
          </a:p>
        </p:txBody>
      </p:sp>
      <p:sp>
        <p:nvSpPr>
          <p:cNvPr id="14" name="椭圆 13"/>
          <p:cNvSpPr/>
          <p:nvPr/>
        </p:nvSpPr>
        <p:spPr>
          <a:xfrm>
            <a:off x="1653214" y="2209801"/>
            <a:ext cx="2763417" cy="2763417"/>
          </a:xfrm>
          <a:prstGeom prst="ellipse">
            <a:avLst/>
          </a:prstGeom>
          <a:pattFill prst="ltHorz">
            <a:fgClr>
              <a:schemeClr val="bg1">
                <a:lumMod val="95000"/>
              </a:schemeClr>
            </a:fgClr>
            <a:bgClr>
              <a:schemeClr val="bg1"/>
            </a:bgClr>
          </a:pattFill>
          <a:ln>
            <a:solidFill>
              <a:srgbClr val="3AA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a:off x="2235201" y="2992295"/>
            <a:ext cx="1704313" cy="1421928"/>
          </a:xfrm>
          <a:prstGeom prst="rect">
            <a:avLst/>
          </a:prstGeom>
        </p:spPr>
        <p:txBody>
          <a:bodyPr wrap="none">
            <a:spAutoFit/>
          </a:bodyPr>
          <a:lstStyle/>
          <a:p>
            <a:pPr>
              <a:lnSpc>
                <a:spcPct val="90000"/>
              </a:lnSpc>
            </a:pPr>
            <a:r>
              <a:rPr lang="en-US" altLang="zh-CN" sz="9600" b="1" dirty="0">
                <a:solidFill>
                  <a:schemeClr val="accent1"/>
                </a:solidFill>
                <a:latin typeface="+mn-ea"/>
              </a:rPr>
              <a:t>03</a:t>
            </a:r>
            <a:endParaRPr lang="zh-CN" altLang="en-US" sz="9600" b="1" dirty="0">
              <a:solidFill>
                <a:schemeClr val="accent1"/>
              </a:solidFill>
              <a:latin typeface="+mn-ea"/>
            </a:endParaRPr>
          </a:p>
        </p:txBody>
      </p:sp>
      <p:sp>
        <p:nvSpPr>
          <p:cNvPr id="17" name="TextBox 3"/>
          <p:cNvSpPr txBox="1"/>
          <p:nvPr/>
        </p:nvSpPr>
        <p:spPr>
          <a:xfrm>
            <a:off x="4815700" y="2933818"/>
            <a:ext cx="7581456" cy="769441"/>
          </a:xfrm>
          <a:prstGeom prst="rect">
            <a:avLst/>
          </a:prstGeom>
          <a:noFill/>
        </p:spPr>
        <p:txBody>
          <a:bodyPr wrap="square">
            <a:spAutoFit/>
          </a:bodyPr>
          <a:lstStyle/>
          <a:p>
            <a:pPr defTabSz="822885">
              <a:defRPr/>
            </a:pPr>
            <a:r>
              <a:rPr lang="zh-CN" altLang="en-US" sz="4400" b="1" dirty="0">
                <a:solidFill>
                  <a:schemeClr val="tx1">
                    <a:lumMod val="85000"/>
                    <a:lumOff val="15000"/>
                  </a:schemeClr>
                </a:solidFill>
                <a:latin typeface="微软雅黑" pitchFamily="34" charset="-122"/>
                <a:ea typeface="微软雅黑" pitchFamily="34" charset="-122"/>
              </a:rPr>
              <a:t>解决方案讨论</a:t>
            </a:r>
          </a:p>
        </p:txBody>
      </p:sp>
      <p:sp>
        <p:nvSpPr>
          <p:cNvPr id="19" name="文本框 18"/>
          <p:cNvSpPr txBox="1"/>
          <p:nvPr/>
        </p:nvSpPr>
        <p:spPr>
          <a:xfrm>
            <a:off x="4815700" y="3908191"/>
            <a:ext cx="6516912" cy="307777"/>
          </a:xfrm>
          <a:prstGeom prst="rect">
            <a:avLst/>
          </a:prstGeom>
          <a:noFill/>
        </p:spPr>
        <p:txBody>
          <a:bodyPr wrap="square" rtlCol="0">
            <a:spAutoFit/>
          </a:bodyPr>
          <a:lstStyle/>
          <a:p>
            <a:pPr defTabSz="822885">
              <a:defRPr/>
            </a:pPr>
            <a:r>
              <a:rPr lang="en" altLang="zh-CN" sz="1400" b="1" dirty="0">
                <a:solidFill>
                  <a:schemeClr val="tx1">
                    <a:lumMod val="85000"/>
                    <a:lumOff val="15000"/>
                  </a:schemeClr>
                </a:solidFill>
                <a:latin typeface="微软雅黑" pitchFamily="34" charset="-122"/>
                <a:ea typeface="微软雅黑" pitchFamily="34" charset="-122"/>
              </a:rPr>
              <a:t>Solution Discussion</a:t>
            </a:r>
            <a:endParaRPr lang="zh-CN" altLang="en-US" sz="1400" b="1" dirty="0">
              <a:solidFill>
                <a:schemeClr val="tx1">
                  <a:lumMod val="85000"/>
                  <a:lumOff val="15000"/>
                </a:schemeClr>
              </a:solidFill>
              <a:latin typeface="微软雅黑" pitchFamily="34" charset="-122"/>
              <a:ea typeface="微软雅黑"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42401" y="4420900"/>
            <a:ext cx="2608281" cy="2455053"/>
          </a:xfrm>
          <a:prstGeom prst="rect">
            <a:avLst/>
          </a:prstGeom>
        </p:spPr>
      </p:pic>
    </p:spTree>
    <p:extLst>
      <p:ext uri="{BB962C8B-B14F-4D97-AF65-F5344CB8AC3E}">
        <p14:creationId xmlns:p14="http://schemas.microsoft.com/office/powerpoint/2010/main" val="414613176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0-#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1+#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14" grpId="0" animBg="1"/>
      <p:bldP spid="16"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5" name="文本框 4">
            <a:extLst>
              <a:ext uri="{FF2B5EF4-FFF2-40B4-BE49-F238E27FC236}">
                <a16:creationId xmlns:a16="http://schemas.microsoft.com/office/drawing/2014/main" id="{06A8C37B-FF86-0A4C-93C8-83A8644761A3}"/>
              </a:ext>
            </a:extLst>
          </p:cNvPr>
          <p:cNvSpPr txBox="1"/>
          <p:nvPr/>
        </p:nvSpPr>
        <p:spPr>
          <a:xfrm>
            <a:off x="687649" y="1439174"/>
            <a:ext cx="10870778" cy="2862322"/>
          </a:xfrm>
          <a:prstGeom prst="rect">
            <a:avLst/>
          </a:prstGeom>
          <a:noFill/>
        </p:spPr>
        <p:txBody>
          <a:bodyPr wrap="square">
            <a:spAutoFit/>
          </a:bodyPr>
          <a:lstStyle/>
          <a:p>
            <a:r>
              <a:rPr lang="zh-CN" altLang="en-US" dirty="0"/>
              <a:t>Apache ShardingSphere是一套开源的分布式数据库中间件解决方案组成的生态圈</a:t>
            </a:r>
            <a:r>
              <a:rPr lang="en-US" altLang="zh-CN" dirty="0"/>
              <a:t>,</a:t>
            </a:r>
            <a:r>
              <a:rPr lang="zh-CN" altLang="en-US" dirty="0"/>
              <a:t>它由</a:t>
            </a:r>
            <a:r>
              <a:rPr lang="en-US" altLang="zh-CN" dirty="0" err="1"/>
              <a:t>Sharding</a:t>
            </a:r>
            <a:r>
              <a:rPr lang="en-US" altLang="zh-CN" dirty="0"/>
              <a:t>-JDBC</a:t>
            </a:r>
            <a:r>
              <a:rPr lang="zh-CN" altLang="en-US" dirty="0"/>
              <a:t>、</a:t>
            </a:r>
            <a:r>
              <a:rPr lang="en-US" altLang="zh-CN" dirty="0" err="1"/>
              <a:t>Sharding</a:t>
            </a:r>
            <a:r>
              <a:rPr lang="en-US" altLang="zh-CN" dirty="0"/>
              <a:t>-Proxy</a:t>
            </a:r>
            <a:r>
              <a:rPr lang="zh-CN" altLang="en-US" dirty="0"/>
              <a:t>和</a:t>
            </a:r>
            <a:r>
              <a:rPr lang="en-US" altLang="zh-CN" dirty="0" err="1"/>
              <a:t>Sharding</a:t>
            </a:r>
            <a:r>
              <a:rPr lang="en-US" altLang="zh-CN" dirty="0"/>
              <a:t>-Sidecar</a:t>
            </a:r>
            <a:r>
              <a:rPr lang="zh-CN" altLang="en-US" dirty="0"/>
              <a:t>（规划中）这</a:t>
            </a:r>
            <a:r>
              <a:rPr lang="en-US" altLang="zh-CN" dirty="0"/>
              <a:t>3</a:t>
            </a:r>
            <a:r>
              <a:rPr lang="zh-CN" altLang="en-US" dirty="0"/>
              <a:t>款相互独立，却又能够混合部署配合使用的产品组成。它们均能够提供标准化的数据分片、分布式事务和分布式治理功能，可适用于如</a:t>
            </a:r>
            <a:r>
              <a:rPr lang="en-US" altLang="zh-CN" dirty="0"/>
              <a:t>Java</a:t>
            </a:r>
            <a:r>
              <a:rPr lang="zh-CN" altLang="en-US" dirty="0"/>
              <a:t>同构、异构语言、容器、云原生等各种多样化的应用场景。</a:t>
            </a:r>
            <a:r>
              <a:rPr lang="en-US" altLang="zh-CN" dirty="0"/>
              <a:t>;</a:t>
            </a:r>
            <a:r>
              <a:rPr lang="zh-CN" altLang="en-US" dirty="0"/>
              <a:t>数据脱敏模块属于</a:t>
            </a:r>
            <a:r>
              <a:rPr lang="en-US" altLang="zh-CN" dirty="0" err="1"/>
              <a:t>ShardingSphere</a:t>
            </a:r>
            <a:r>
              <a:rPr lang="zh-CN" altLang="en-US" dirty="0"/>
              <a:t>分布式治理这一核心功能下的子功能模块。它通过对用户输入的</a:t>
            </a:r>
            <a:r>
              <a:rPr lang="en-US" altLang="zh-CN" dirty="0"/>
              <a:t>SQL</a:t>
            </a:r>
            <a:r>
              <a:rPr lang="zh-CN" altLang="en-US" dirty="0"/>
              <a:t>进行解析，并依据用户提供的脱敏配置对</a:t>
            </a:r>
            <a:r>
              <a:rPr lang="en-US" altLang="zh-CN" dirty="0"/>
              <a:t>SQL</a:t>
            </a:r>
            <a:r>
              <a:rPr lang="zh-CN" altLang="en-US" dirty="0"/>
              <a:t>进行改写，从而实现对原文数据进行加密，并将原文数据</a:t>
            </a:r>
            <a:r>
              <a:rPr lang="en-US" altLang="zh-CN" dirty="0"/>
              <a:t>(</a:t>
            </a:r>
            <a:r>
              <a:rPr lang="zh-CN" altLang="en-US" dirty="0"/>
              <a:t>可选</a:t>
            </a:r>
            <a:r>
              <a:rPr lang="en-US" altLang="zh-CN" dirty="0"/>
              <a:t>)</a:t>
            </a:r>
            <a:r>
              <a:rPr lang="zh-CN" altLang="en-US" dirty="0"/>
              <a:t>及密文数据同时存储到底层数据库。在用户查询数据时，它又从数据库中取出密文数据，并对其解密，最终将解密后的原始数据返回给用户。</a:t>
            </a:r>
            <a:r>
              <a:rPr lang="en-US" altLang="zh-CN" dirty="0"/>
              <a:t>Apache </a:t>
            </a:r>
            <a:r>
              <a:rPr lang="en-US" altLang="zh-CN" dirty="0" err="1"/>
              <a:t>ShardingSphere</a:t>
            </a:r>
            <a:r>
              <a:rPr lang="zh-CN" altLang="en-US" dirty="0"/>
              <a:t>分布式数据库中间件自动化</a:t>
            </a:r>
            <a:r>
              <a:rPr lang="en-US" altLang="zh-CN" dirty="0"/>
              <a:t>&amp;</a:t>
            </a:r>
            <a:r>
              <a:rPr lang="zh-CN" altLang="en-US" dirty="0"/>
              <a:t>透明化了数据脱敏过程，让用户无需关注数据脱敏的实现细节，像使用普通数据那样使用脱敏数据。此外，无论是已在线业务进行脱敏改造，还是新上线业务使用脱敏功能，</a:t>
            </a:r>
            <a:r>
              <a:rPr lang="en-US" altLang="zh-CN" dirty="0" err="1"/>
              <a:t>ShardingSphere</a:t>
            </a:r>
            <a:r>
              <a:rPr lang="zh-CN" altLang="en-US" dirty="0"/>
              <a:t>都可以提供一套相对完善的解决方案。</a:t>
            </a:r>
          </a:p>
        </p:txBody>
      </p:sp>
    </p:spTree>
    <p:extLst>
      <p:ext uri="{BB962C8B-B14F-4D97-AF65-F5344CB8AC3E}">
        <p14:creationId xmlns:p14="http://schemas.microsoft.com/office/powerpoint/2010/main" val="2664278944"/>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ABAAD6-9FAB-6A4B-835D-CBBEC744EF2A}"/>
              </a:ext>
            </a:extLst>
          </p:cNvPr>
          <p:cNvSpPr/>
          <p:nvPr/>
        </p:nvSpPr>
        <p:spPr>
          <a:xfrm>
            <a:off x="189220" y="261559"/>
            <a:ext cx="427501" cy="4275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1B274FC4-596F-764B-812B-3869129E2BDE}"/>
              </a:ext>
            </a:extLst>
          </p:cNvPr>
          <p:cNvSpPr txBox="1"/>
          <p:nvPr/>
        </p:nvSpPr>
        <p:spPr>
          <a:xfrm>
            <a:off x="687649" y="301607"/>
            <a:ext cx="6096000" cy="400110"/>
          </a:xfrm>
          <a:prstGeom prst="rect">
            <a:avLst/>
          </a:prstGeom>
          <a:noFill/>
        </p:spPr>
        <p:txBody>
          <a:bodyPr wrap="square">
            <a:spAutoFit/>
          </a:bodyPr>
          <a:lstStyle/>
          <a:p>
            <a:r>
              <a:rPr lang="zh-CN" altLang="en-US" sz="2000" b="1" dirty="0">
                <a:latin typeface="Arial Nova Cond" panose="020B0506020202020204" pitchFamily="34" charset="0"/>
              </a:rPr>
              <a:t>方案一</a:t>
            </a:r>
            <a:r>
              <a:rPr lang="en-US" altLang="zh-CN" sz="2000" b="1" dirty="0">
                <a:latin typeface="Arial Nova Cond" panose="020B0506020202020204" pitchFamily="34" charset="0"/>
              </a:rPr>
              <a:t>:</a:t>
            </a:r>
            <a:r>
              <a:rPr lang="zh-CN" altLang="en-US" sz="2000" b="1" dirty="0">
                <a:latin typeface="Arial Nova Cond" panose="020B0506020202020204" pitchFamily="34" charset="0"/>
              </a:rPr>
              <a:t>  </a:t>
            </a:r>
            <a:r>
              <a:rPr lang="en" altLang="zh-CN" sz="2000" b="1" dirty="0" err="1">
                <a:latin typeface="Arial Nova Cond" panose="020B0506020202020204" pitchFamily="34" charset="0"/>
              </a:rPr>
              <a:t>ShardingSphere</a:t>
            </a:r>
            <a:endParaRPr lang="zh-CN" altLang="en-US" sz="2000" dirty="0"/>
          </a:p>
        </p:txBody>
      </p:sp>
      <p:sp>
        <p:nvSpPr>
          <p:cNvPr id="4" name="文本框 3">
            <a:extLst>
              <a:ext uri="{FF2B5EF4-FFF2-40B4-BE49-F238E27FC236}">
                <a16:creationId xmlns:a16="http://schemas.microsoft.com/office/drawing/2014/main" id="{7A69F6D8-1009-5C46-96D6-AC8DD660C4B0}"/>
              </a:ext>
            </a:extLst>
          </p:cNvPr>
          <p:cNvSpPr txBox="1"/>
          <p:nvPr/>
        </p:nvSpPr>
        <p:spPr>
          <a:xfrm>
            <a:off x="687649" y="986319"/>
            <a:ext cx="1601400" cy="369332"/>
          </a:xfrm>
          <a:prstGeom prst="rect">
            <a:avLst/>
          </a:prstGeom>
          <a:noFill/>
        </p:spPr>
        <p:txBody>
          <a:bodyPr wrap="none" rtlCol="0">
            <a:spAutoFit/>
          </a:bodyPr>
          <a:lstStyle/>
          <a:p>
            <a:r>
              <a:rPr kumimoji="1" lang="zh-CN" altLang="en-US" dirty="0"/>
              <a:t>需求场景分析</a:t>
            </a:r>
          </a:p>
        </p:txBody>
      </p:sp>
      <p:sp>
        <p:nvSpPr>
          <p:cNvPr id="7" name="文本框 6">
            <a:extLst>
              <a:ext uri="{FF2B5EF4-FFF2-40B4-BE49-F238E27FC236}">
                <a16:creationId xmlns:a16="http://schemas.microsoft.com/office/drawing/2014/main" id="{4158DE95-40D3-2146-99DD-79DB5A93E1C4}"/>
              </a:ext>
            </a:extLst>
          </p:cNvPr>
          <p:cNvSpPr txBox="1"/>
          <p:nvPr/>
        </p:nvSpPr>
        <p:spPr>
          <a:xfrm>
            <a:off x="687648" y="1640253"/>
            <a:ext cx="11065987" cy="3139321"/>
          </a:xfrm>
          <a:prstGeom prst="rect">
            <a:avLst/>
          </a:prstGeom>
          <a:noFill/>
        </p:spPr>
        <p:txBody>
          <a:bodyPr wrap="square">
            <a:spAutoFit/>
          </a:bodyPr>
          <a:lstStyle/>
          <a:p>
            <a:pPr algn="l"/>
            <a:r>
              <a:rPr lang="zh-CN" altLang="en-US" b="0" i="0" dirty="0">
                <a:solidFill>
                  <a:srgbClr val="323232"/>
                </a:solidFill>
                <a:effectLst/>
                <a:latin typeface="Work Sans" panose="020F0502020204030204" pitchFamily="34" charset="0"/>
              </a:rPr>
              <a:t>对于数据脱敏的需求，在现实的业务场景中一般分为两种情况：</a:t>
            </a:r>
            <a:endParaRPr lang="en-US" altLang="zh-CN" b="0" i="0" dirty="0">
              <a:solidFill>
                <a:srgbClr val="323232"/>
              </a:solidFill>
              <a:effectLst/>
              <a:latin typeface="Work Sans" panose="020F0502020204030204" pitchFamily="34" charset="0"/>
            </a:endParaRPr>
          </a:p>
          <a:p>
            <a:pPr algn="l"/>
            <a:endParaRPr lang="zh-CN" altLang="en-US" b="0" i="0" dirty="0">
              <a:solidFill>
                <a:srgbClr val="323232"/>
              </a:solidFill>
              <a:effectLst/>
              <a:latin typeface="Work Sans" panose="020F0502020204030204" pitchFamily="34" charset="0"/>
            </a:endParaRPr>
          </a:p>
          <a:p>
            <a:pPr algn="l">
              <a:buFont typeface="+mj-lt"/>
              <a:buAutoNum type="arabicPeriod"/>
            </a:pPr>
            <a:r>
              <a:rPr lang="zh-CN" altLang="en-US" b="0" i="0" dirty="0">
                <a:solidFill>
                  <a:srgbClr val="323232"/>
                </a:solidFill>
                <a:effectLst/>
                <a:latin typeface="Work Sans" panose="020F0502020204030204" pitchFamily="34" charset="0"/>
              </a:rPr>
              <a:t>新业务上线，安全部门规定需将涉及用户敏感信息，例如银行、手机号码等进行加密后存储到数据库，在使用的时候再进行解密处理。因为是全新系统，因而没有存量数据清洗问题，所以实现相对简单。</a:t>
            </a:r>
            <a:endParaRPr lang="en-US" altLang="zh-CN" b="0" i="0" dirty="0">
              <a:solidFill>
                <a:srgbClr val="323232"/>
              </a:solidFill>
              <a:effectLst/>
              <a:latin typeface="Work Sans" panose="020F0502020204030204" pitchFamily="34" charset="0"/>
            </a:endParaRPr>
          </a:p>
          <a:p>
            <a:pPr algn="l">
              <a:buFont typeface="+mj-lt"/>
              <a:buAutoNum type="arabicPeriod"/>
            </a:pPr>
            <a:endParaRPr lang="zh-CN" altLang="en-US" b="0" i="0" dirty="0">
              <a:solidFill>
                <a:srgbClr val="323232"/>
              </a:solidFill>
              <a:effectLst/>
              <a:latin typeface="Work Sans" panose="020F0502020204030204" pitchFamily="34" charset="0"/>
            </a:endParaRPr>
          </a:p>
          <a:p>
            <a:pPr algn="l">
              <a:buFont typeface="+mj-lt"/>
              <a:buAutoNum type="arabicPeriod"/>
            </a:pPr>
            <a:r>
              <a:rPr lang="zh-CN" altLang="en-US" b="0" i="0" dirty="0">
                <a:solidFill>
                  <a:srgbClr val="323232"/>
                </a:solidFill>
                <a:effectLst/>
                <a:latin typeface="Work Sans" panose="020F0502020204030204" pitchFamily="34" charset="0"/>
              </a:rPr>
              <a:t>已上线业务，之前一直将明文存储在数据库中。相关部门突然需要对已上线业务进行脱敏整改。这种场景一般需要处理三个问题：</a:t>
            </a:r>
          </a:p>
          <a:p>
            <a:pPr marL="285750" indent="-285750" algn="l">
              <a:buFont typeface="Arial" panose="020B0604020202020204" pitchFamily="34" charset="0"/>
              <a:buChar char="•"/>
            </a:pPr>
            <a:r>
              <a:rPr lang="zh-CN" altLang="en-US" b="0" i="0" dirty="0">
                <a:solidFill>
                  <a:srgbClr val="323232"/>
                </a:solidFill>
                <a:effectLst/>
                <a:latin typeface="Work Sans" panose="020F0502020204030204" pitchFamily="34" charset="0"/>
              </a:rPr>
              <a:t>历史数据需要如何进行脱敏处理，即洗数。</a:t>
            </a:r>
          </a:p>
          <a:p>
            <a:pPr marL="285750" indent="-285750" algn="l">
              <a:buFont typeface="Arial" panose="020B0604020202020204" pitchFamily="34" charset="0"/>
              <a:buChar char="•"/>
            </a:pPr>
            <a:r>
              <a:rPr lang="zh-CN" altLang="en-US" b="0" i="0" dirty="0">
                <a:solidFill>
                  <a:srgbClr val="323232"/>
                </a:solidFill>
                <a:effectLst/>
                <a:latin typeface="Work Sans" panose="020F0502020204030204" pitchFamily="34" charset="0"/>
              </a:rPr>
              <a:t>如何能在不改动业务</a:t>
            </a:r>
            <a:r>
              <a:rPr lang="en" altLang="zh-CN" b="0" i="0" dirty="0">
                <a:solidFill>
                  <a:srgbClr val="323232"/>
                </a:solidFill>
                <a:effectLst/>
                <a:latin typeface="Work Sans" panose="020F0502020204030204" pitchFamily="34" charset="0"/>
              </a:rPr>
              <a:t>SQL</a:t>
            </a:r>
            <a:r>
              <a:rPr lang="zh-CN" altLang="en-US" b="0" i="0" dirty="0">
                <a:solidFill>
                  <a:srgbClr val="323232"/>
                </a:solidFill>
                <a:effectLst/>
                <a:latin typeface="Work Sans" panose="020F0502020204030204" pitchFamily="34" charset="0"/>
              </a:rPr>
              <a:t>和逻辑情况下，将新增数据进行脱敏处理，并存储到数据库；在使用时，再进行解密取出。</a:t>
            </a:r>
          </a:p>
          <a:p>
            <a:pPr marL="285750" indent="-285750" algn="l">
              <a:buFont typeface="Arial" panose="020B0604020202020204" pitchFamily="34" charset="0"/>
              <a:buChar char="•"/>
            </a:pPr>
            <a:r>
              <a:rPr lang="zh-CN" altLang="en-US" b="0" i="0" dirty="0">
                <a:solidFill>
                  <a:srgbClr val="323232"/>
                </a:solidFill>
                <a:effectLst/>
                <a:latin typeface="Work Sans" panose="020F0502020204030204" pitchFamily="34" charset="0"/>
              </a:rPr>
              <a:t>如何较为安全、无缝、透明化地实现业务系统在明文与密文数据间的迁移。</a:t>
            </a:r>
          </a:p>
        </p:txBody>
      </p:sp>
    </p:spTree>
    <p:extLst>
      <p:ext uri="{BB962C8B-B14F-4D97-AF65-F5344CB8AC3E}">
        <p14:creationId xmlns:p14="http://schemas.microsoft.com/office/powerpoint/2010/main" val="2672939931"/>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1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58e75b92e6cd2"/>
</p:tagLst>
</file>

<file path=ppt/tags/tag2.xml><?xml version="1.0" encoding="utf-8"?>
<p:tagLst xmlns:a="http://schemas.openxmlformats.org/drawingml/2006/main" xmlns:r="http://schemas.openxmlformats.org/officeDocument/2006/relationships" xmlns:p="http://schemas.openxmlformats.org/presentationml/2006/main">
  <p:tag name="ISLIDE.DIAGRAM" val="7712c985-f69d-405f-be7f-67108b93790d"/>
</p:tagLst>
</file>

<file path=ppt/theme/theme1.xml><?xml version="1.0" encoding="utf-8"?>
<a:theme xmlns:a="http://schemas.openxmlformats.org/drawingml/2006/main" name="1_Office 主题​​">
  <a:themeElements>
    <a:clrScheme name="自定义 15">
      <a:dk1>
        <a:srgbClr val="000000"/>
      </a:dk1>
      <a:lt1>
        <a:srgbClr val="FFFFFF"/>
      </a:lt1>
      <a:dk2>
        <a:srgbClr val="44546A"/>
      </a:dk2>
      <a:lt2>
        <a:srgbClr val="E7E6E6"/>
      </a:lt2>
      <a:accent1>
        <a:srgbClr val="52AAD0"/>
      </a:accent1>
      <a:accent2>
        <a:srgbClr val="52AAD0"/>
      </a:accent2>
      <a:accent3>
        <a:srgbClr val="52AAD0"/>
      </a:accent3>
      <a:accent4>
        <a:srgbClr val="52AAD0"/>
      </a:accent4>
      <a:accent5>
        <a:srgbClr val="52AAD0"/>
      </a:accent5>
      <a:accent6>
        <a:srgbClr val="52AAD0"/>
      </a:accent6>
      <a:hlink>
        <a:srgbClr val="0563C1"/>
      </a:hlink>
      <a:folHlink>
        <a:srgbClr val="954F72"/>
      </a:folHlink>
    </a:clrScheme>
    <a:fontScheme name="自定义 1">
      <a:majorFont>
        <a:latin typeface="Calibri Light"/>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6253</TotalTime>
  <Words>2070</Words>
  <Application>Microsoft Macintosh PowerPoint</Application>
  <PresentationFormat>宽屏</PresentationFormat>
  <Paragraphs>142</Paragraphs>
  <Slides>23</Slides>
  <Notes>8</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微软雅黑</vt:lpstr>
      <vt:lpstr>Arial</vt:lpstr>
      <vt:lpstr>Arial Nova Cond</vt:lpstr>
      <vt:lpstr>Calibri Light</vt:lpstr>
      <vt:lpstr>Open Sans Extrabold</vt:lpstr>
      <vt:lpstr>Roboto condensed</vt:lpstr>
      <vt:lpstr>Work Sans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lastModifiedBy>Denny Hui</cp:lastModifiedBy>
  <cp:revision>4</cp:revision>
  <dcterms:created xsi:type="dcterms:W3CDTF">2017-04-05T14:09:13Z</dcterms:created>
  <dcterms:modified xsi:type="dcterms:W3CDTF">2022-04-11T14:45:33Z</dcterms:modified>
</cp:coreProperties>
</file>